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7" r:id="rId2"/>
    <p:sldId id="260" r:id="rId3"/>
    <p:sldId id="261" r:id="rId4"/>
    <p:sldId id="262" r:id="rId5"/>
    <p:sldId id="263" r:id="rId6"/>
    <p:sldId id="268" r:id="rId7"/>
    <p:sldId id="265" r:id="rId8"/>
    <p:sldId id="266" r:id="rId9"/>
    <p:sldId id="269"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C20000"/>
    <a:srgbClr val="006696"/>
    <a:srgbClr val="CB66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5570" autoAdjust="0"/>
    <p:restoredTop sz="94660"/>
  </p:normalViewPr>
  <p:slideViewPr>
    <p:cSldViewPr>
      <p:cViewPr varScale="1">
        <p:scale>
          <a:sx n="72" d="100"/>
          <a:sy n="72" d="100"/>
        </p:scale>
        <p:origin x="-148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6" d="100"/>
          <a:sy n="106" d="100"/>
        </p:scale>
        <p:origin x="-2320" y="-12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userDrawn="1"/>
        </p:nvSpPr>
        <p:spPr bwMode="auto">
          <a:xfrm>
            <a:off x="0" y="0"/>
            <a:ext cx="9144000" cy="8382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1033" name="AutoShape 9"/>
          <p:cNvSpPr>
            <a:spLocks noChangeAspect="1" noChangeArrowheads="1"/>
          </p:cNvSpPr>
          <p:nvPr userDrawn="1"/>
        </p:nvSpPr>
        <p:spPr bwMode="auto">
          <a:xfrm>
            <a:off x="6075363" y="228600"/>
            <a:ext cx="2770187" cy="990600"/>
          </a:xfrm>
          <a:prstGeom prst="roundRect">
            <a:avLst>
              <a:gd name="adj" fmla="val 16667"/>
            </a:avLst>
          </a:prstGeom>
          <a:solidFill>
            <a:schemeClr val="bg1"/>
          </a:solidFill>
          <a:ln w="25400">
            <a:solidFill>
              <a:srgbClr val="000099"/>
            </a:solidFill>
            <a:round/>
            <a:headEnd/>
            <a:tailEnd/>
          </a:ln>
          <a:effectLst/>
        </p:spPr>
        <p:txBody>
          <a:bodyPr wrap="none" anchor="ctr"/>
          <a:lstStyle/>
          <a:p>
            <a:endParaRPr lang="en-US"/>
          </a:p>
        </p:txBody>
      </p:sp>
      <p:sp>
        <p:nvSpPr>
          <p:cNvPr id="1035" name="Rectangle 11"/>
          <p:cNvSpPr>
            <a:spLocks noChangeArrowheads="1"/>
          </p:cNvSpPr>
          <p:nvPr userDrawn="1"/>
        </p:nvSpPr>
        <p:spPr bwMode="auto">
          <a:xfrm>
            <a:off x="0" y="6705600"/>
            <a:ext cx="9144000" cy="152400"/>
          </a:xfrm>
          <a:prstGeom prst="rect">
            <a:avLst/>
          </a:prstGeom>
          <a:solidFill>
            <a:srgbClr val="000099"/>
          </a:solidFill>
          <a:ln w="9525">
            <a:solidFill>
              <a:schemeClr val="tx1"/>
            </a:solidFill>
            <a:miter lim="800000"/>
            <a:headEnd/>
            <a:tailEnd/>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912813" y="1827213"/>
            <a:ext cx="7240587" cy="3430587"/>
          </a:xfrm>
          <a:prstGeom prst="rect">
            <a:avLst/>
          </a:prstGeom>
          <a:noFill/>
          <a:ln w="9525">
            <a:noFill/>
            <a:miter lim="800000"/>
            <a:headEnd/>
            <a:tailEnd/>
          </a:ln>
          <a:effectLst/>
        </p:spPr>
        <p:txBody>
          <a:bodyPr/>
          <a:lstStyle/>
          <a:p>
            <a:pPr marL="284163" indent="-284163">
              <a:lnSpc>
                <a:spcPct val="90000"/>
              </a:lnSpc>
              <a:spcBef>
                <a:spcPct val="20000"/>
              </a:spcBef>
              <a:spcAft>
                <a:spcPct val="35000"/>
              </a:spcAft>
              <a:buFont typeface="Times" charset="0"/>
              <a:buNone/>
            </a:pPr>
            <a:r>
              <a:rPr lang="en-US" sz="2200" b="1"/>
              <a:t>1. </a:t>
            </a:r>
            <a:r>
              <a:rPr lang="en-US" sz="2200" b="1">
                <a:solidFill>
                  <a:srgbClr val="CB6600"/>
                </a:solidFill>
              </a:rPr>
              <a:t>Key Idea: Similarities </a:t>
            </a:r>
            <a:r>
              <a:rPr lang="en-US" sz="2200" b="1"/>
              <a:t>How do the Lins celebrate Mr. Lin’s promotion?</a:t>
            </a:r>
            <a:r>
              <a:rPr lang="en-US" sz="2200">
                <a:latin typeface="Times" charset="0"/>
              </a:rPr>
              <a:t> </a:t>
            </a:r>
            <a:endParaRPr lang="en-US" sz="2200" b="1"/>
          </a:p>
          <a:p>
            <a:pPr marL="284163" indent="-284163">
              <a:lnSpc>
                <a:spcPct val="90000"/>
              </a:lnSpc>
              <a:spcBef>
                <a:spcPct val="20000"/>
              </a:spcBef>
              <a:spcAft>
                <a:spcPct val="35000"/>
              </a:spcAft>
              <a:buFont typeface="Times" charset="0"/>
              <a:buNone/>
            </a:pPr>
            <a:r>
              <a:rPr lang="en-US" sz="2200" b="1" i="1">
                <a:solidFill>
                  <a:srgbClr val="006696"/>
                </a:solidFill>
              </a:rPr>
              <a:t>		The Lins go out to dinner at the Lakeview, an expensive French restaurant.</a:t>
            </a:r>
          </a:p>
          <a:p>
            <a:pPr marL="284163" indent="-284163">
              <a:lnSpc>
                <a:spcPct val="90000"/>
              </a:lnSpc>
              <a:spcBef>
                <a:spcPct val="20000"/>
              </a:spcBef>
              <a:spcAft>
                <a:spcPct val="35000"/>
              </a:spcAft>
              <a:buFont typeface="Times" charset="0"/>
              <a:buNone/>
            </a:pPr>
            <a:r>
              <a:rPr lang="en-US" sz="2200" b="1"/>
              <a:t>2. </a:t>
            </a:r>
            <a:r>
              <a:rPr lang="en-US" sz="2200" b="1">
                <a:solidFill>
                  <a:srgbClr val="CB6600"/>
                </a:solidFill>
              </a:rPr>
              <a:t>Describe Tone </a:t>
            </a:r>
            <a:r>
              <a:rPr lang="en-US" sz="2200" b="1"/>
              <a:t>Describe the overall tone of “The All-American Slurp.”</a:t>
            </a:r>
          </a:p>
          <a:p>
            <a:pPr marL="284163" indent="-284163">
              <a:lnSpc>
                <a:spcPct val="90000"/>
              </a:lnSpc>
              <a:spcBef>
                <a:spcPct val="20000"/>
              </a:spcBef>
              <a:spcAft>
                <a:spcPct val="35000"/>
              </a:spcAft>
              <a:buFont typeface="Times" charset="0"/>
              <a:buNone/>
            </a:pPr>
            <a:r>
              <a:rPr lang="en-US" sz="2200" b="1" i="1">
                <a:solidFill>
                  <a:srgbClr val="006696"/>
                </a:solidFill>
              </a:rPr>
              <a:t>		 The overall tone of the story is humorous and friendly. The narrator describes awkward experiences in a way that is funny and easy for the reader to relate to.</a:t>
            </a:r>
            <a:endParaRPr lang="en-US" sz="2600" b="1" i="1">
              <a:solidFill>
                <a:srgbClr val="006696"/>
              </a:solidFill>
            </a:endParaRPr>
          </a:p>
        </p:txBody>
      </p:sp>
      <p:sp>
        <p:nvSpPr>
          <p:cNvPr id="34819" name="Rectangle 3"/>
          <p:cNvSpPr>
            <a:spLocks noChangeArrowheads="1"/>
          </p:cNvSpPr>
          <p:nvPr/>
        </p:nvSpPr>
        <p:spPr bwMode="auto">
          <a:xfrm>
            <a:off x="0" y="0"/>
            <a:ext cx="9144000" cy="8382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4821" name="Rectangle 5"/>
          <p:cNvSpPr>
            <a:spLocks noChangeArrowheads="1"/>
          </p:cNvSpPr>
          <p:nvPr/>
        </p:nvSpPr>
        <p:spPr bwMode="auto">
          <a:xfrm>
            <a:off x="0" y="6705600"/>
            <a:ext cx="9144000" cy="1524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4822" name="Text Box 6"/>
          <p:cNvSpPr txBox="1">
            <a:spLocks noChangeArrowheads="1"/>
          </p:cNvSpPr>
          <p:nvPr/>
        </p:nvSpPr>
        <p:spPr bwMode="auto">
          <a:xfrm>
            <a:off x="381000" y="152400"/>
            <a:ext cx="2652713" cy="701675"/>
          </a:xfrm>
          <a:prstGeom prst="rect">
            <a:avLst/>
          </a:prstGeom>
          <a:noFill/>
          <a:ln w="9525">
            <a:noFill/>
            <a:miter lim="800000"/>
            <a:headEnd/>
            <a:tailEnd/>
          </a:ln>
          <a:effectLst/>
        </p:spPr>
        <p:txBody>
          <a:bodyPr>
            <a:spAutoFit/>
          </a:bodyPr>
          <a:lstStyle/>
          <a:p>
            <a:pPr>
              <a:spcBef>
                <a:spcPct val="50000"/>
              </a:spcBef>
            </a:pPr>
            <a:r>
              <a:rPr lang="en-US" sz="2000" b="1" i="1">
                <a:solidFill>
                  <a:schemeClr val="bg1"/>
                </a:solidFill>
              </a:rPr>
              <a:t>Additional Selection Questions</a:t>
            </a:r>
            <a:endParaRPr lang="en-US" sz="2000" b="1" i="1">
              <a:solidFill>
                <a:srgbClr val="1E8AA1"/>
              </a:solidFill>
            </a:endParaRPr>
          </a:p>
        </p:txBody>
      </p:sp>
      <p:sp>
        <p:nvSpPr>
          <p:cNvPr id="34823" name="Text Box 7"/>
          <p:cNvSpPr txBox="1">
            <a:spLocks noChangeArrowheads="1"/>
          </p:cNvSpPr>
          <p:nvPr/>
        </p:nvSpPr>
        <p:spPr bwMode="auto">
          <a:xfrm>
            <a:off x="912813" y="1141413"/>
            <a:ext cx="5106987" cy="579437"/>
          </a:xfrm>
          <a:prstGeom prst="rect">
            <a:avLst/>
          </a:prstGeom>
          <a:noFill/>
          <a:ln w="9525">
            <a:noFill/>
            <a:miter lim="800000"/>
            <a:headEnd/>
            <a:tailEnd/>
          </a:ln>
          <a:effectLst/>
        </p:spPr>
        <p:txBody>
          <a:bodyPr>
            <a:spAutoFit/>
          </a:bodyPr>
          <a:lstStyle/>
          <a:p>
            <a:pPr eaLnBrk="0" hangingPunct="0"/>
            <a:r>
              <a:rPr lang="en-US" sz="3200" b="1">
                <a:solidFill>
                  <a:srgbClr val="C20000"/>
                </a:solidFill>
              </a:rPr>
              <a:t>Comprehension</a:t>
            </a:r>
            <a:endParaRPr lang="en-US" sz="3200">
              <a:solidFill>
                <a:srgbClr val="C20000"/>
              </a:solidFill>
            </a:endParaRPr>
          </a:p>
        </p:txBody>
      </p:sp>
      <p:sp>
        <p:nvSpPr>
          <p:cNvPr id="34824" name="Text Box 8"/>
          <p:cNvSpPr txBox="1">
            <a:spLocks noChangeArrowheads="1"/>
          </p:cNvSpPr>
          <p:nvPr/>
        </p:nvSpPr>
        <p:spPr bwMode="auto">
          <a:xfrm>
            <a:off x="7696200" y="6324600"/>
            <a:ext cx="1289050" cy="274638"/>
          </a:xfrm>
          <a:prstGeom prst="rect">
            <a:avLst/>
          </a:prstGeom>
          <a:noFill/>
          <a:ln w="9525">
            <a:noFill/>
            <a:miter lim="800000"/>
            <a:headEnd/>
            <a:tailEnd/>
          </a:ln>
          <a:effectLst/>
        </p:spPr>
        <p:txBody>
          <a:bodyPr>
            <a:spAutoFit/>
          </a:bodyPr>
          <a:lstStyle/>
          <a:p>
            <a:pPr algn="r" eaLnBrk="0" hangingPunct="0"/>
            <a:r>
              <a:rPr lang="en-US" sz="1200" b="1" i="1">
                <a:solidFill>
                  <a:srgbClr val="000099"/>
                </a:solidFill>
              </a:rPr>
              <a:t>. . .continued</a:t>
            </a:r>
          </a:p>
        </p:txBody>
      </p:sp>
      <p:sp>
        <p:nvSpPr>
          <p:cNvPr id="34846" name="AutoShape 30"/>
          <p:cNvSpPr>
            <a:spLocks noChangeAspect="1" noChangeArrowheads="1"/>
          </p:cNvSpPr>
          <p:nvPr/>
        </p:nvSpPr>
        <p:spPr bwMode="auto">
          <a:xfrm>
            <a:off x="5867400" y="228600"/>
            <a:ext cx="2978150" cy="1147763"/>
          </a:xfrm>
          <a:prstGeom prst="roundRect">
            <a:avLst>
              <a:gd name="adj" fmla="val 16667"/>
            </a:avLst>
          </a:prstGeom>
          <a:solidFill>
            <a:schemeClr val="bg1"/>
          </a:solidFill>
          <a:ln w="25400">
            <a:solidFill>
              <a:srgbClr val="000099"/>
            </a:solidFill>
            <a:round/>
            <a:headEnd/>
            <a:tailEnd/>
          </a:ln>
          <a:effectLst/>
        </p:spPr>
        <p:txBody>
          <a:bodyPr wrap="none" anchor="ctr"/>
          <a:lstStyle/>
          <a:p>
            <a:endParaRPr lang="en-US"/>
          </a:p>
        </p:txBody>
      </p:sp>
      <p:pic>
        <p:nvPicPr>
          <p:cNvPr id="34848" name="Picture 32" descr="01AllAmericanSlurp                                             0040B7B0 Macintosh                      BEB7E0B0:"/>
          <p:cNvPicPr>
            <a:picLocks noChangeAspect="1" noChangeArrowheads="1"/>
          </p:cNvPicPr>
          <p:nvPr/>
        </p:nvPicPr>
        <p:blipFill>
          <a:blip r:embed="rId2"/>
          <a:srcRect/>
          <a:stretch>
            <a:fillRect/>
          </a:stretch>
        </p:blipFill>
        <p:spPr bwMode="auto">
          <a:xfrm>
            <a:off x="6413500" y="290513"/>
            <a:ext cx="2120900" cy="10429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34823"/>
                                        </p:tgtEl>
                                        <p:attrNameLst>
                                          <p:attrName>style.visibility</p:attrName>
                                        </p:attrNameLst>
                                      </p:cBhvr>
                                      <p:to>
                                        <p:strVal val="visible"/>
                                      </p:to>
                                    </p:set>
                                    <p:anim calcmode="lin" valueType="num">
                                      <p:cBhvr>
                                        <p:cTn id="7" dur="500" fill="hold"/>
                                        <p:tgtEl>
                                          <p:spTgt spid="34823"/>
                                        </p:tgtEl>
                                        <p:attrNameLst>
                                          <p:attrName>ppt_x</p:attrName>
                                        </p:attrNameLst>
                                      </p:cBhvr>
                                      <p:tavLst>
                                        <p:tav tm="0">
                                          <p:val>
                                            <p:strVal val="#ppt_x-#ppt_w/2"/>
                                          </p:val>
                                        </p:tav>
                                        <p:tav tm="100000">
                                          <p:val>
                                            <p:strVal val="#ppt_x"/>
                                          </p:val>
                                        </p:tav>
                                      </p:tavLst>
                                    </p:anim>
                                    <p:anim calcmode="lin" valueType="num">
                                      <p:cBhvr>
                                        <p:cTn id="8" dur="500" fill="hold"/>
                                        <p:tgtEl>
                                          <p:spTgt spid="34823"/>
                                        </p:tgtEl>
                                        <p:attrNameLst>
                                          <p:attrName>ppt_y</p:attrName>
                                        </p:attrNameLst>
                                      </p:cBhvr>
                                      <p:tavLst>
                                        <p:tav tm="0">
                                          <p:val>
                                            <p:strVal val="#ppt_y"/>
                                          </p:val>
                                        </p:tav>
                                        <p:tav tm="100000">
                                          <p:val>
                                            <p:strVal val="#ppt_y"/>
                                          </p:val>
                                        </p:tav>
                                      </p:tavLst>
                                    </p:anim>
                                    <p:anim calcmode="lin" valueType="num">
                                      <p:cBhvr>
                                        <p:cTn id="9" dur="500" fill="hold"/>
                                        <p:tgtEl>
                                          <p:spTgt spid="34823"/>
                                        </p:tgtEl>
                                        <p:attrNameLst>
                                          <p:attrName>ppt_w</p:attrName>
                                        </p:attrNameLst>
                                      </p:cBhvr>
                                      <p:tavLst>
                                        <p:tav tm="0">
                                          <p:val>
                                            <p:fltVal val="0"/>
                                          </p:val>
                                        </p:tav>
                                        <p:tav tm="100000">
                                          <p:val>
                                            <p:strVal val="#ppt_w"/>
                                          </p:val>
                                        </p:tav>
                                      </p:tavLst>
                                    </p:anim>
                                    <p:anim calcmode="lin" valueType="num">
                                      <p:cBhvr>
                                        <p:cTn id="10" dur="500" fill="hold"/>
                                        <p:tgtEl>
                                          <p:spTgt spid="34823"/>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34818">
                                            <p:txEl>
                                              <p:pRg st="0" end="0"/>
                                            </p:txEl>
                                          </p:spTgt>
                                        </p:tgtEl>
                                        <p:attrNameLst>
                                          <p:attrName>style.visibility</p:attrName>
                                        </p:attrNameLst>
                                      </p:cBhvr>
                                      <p:to>
                                        <p:strVal val="visible"/>
                                      </p:to>
                                    </p:set>
                                    <p:anim calcmode="lin" valueType="num">
                                      <p:cBhvr additive="base">
                                        <p:cTn id="15" dur="500" fill="hold"/>
                                        <p:tgtEl>
                                          <p:spTgt spid="34818">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481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4818">
                                            <p:txEl>
                                              <p:pRg st="1" end="1"/>
                                            </p:txEl>
                                          </p:spTgt>
                                        </p:tgtEl>
                                        <p:attrNameLst>
                                          <p:attrName>style.visibility</p:attrName>
                                        </p:attrNameLst>
                                      </p:cBhvr>
                                      <p:to>
                                        <p:strVal val="visible"/>
                                      </p:to>
                                    </p:set>
                                    <p:anim calcmode="lin" valueType="num">
                                      <p:cBhvr additive="base">
                                        <p:cTn id="21" dur="500" fill="hold"/>
                                        <p:tgtEl>
                                          <p:spTgt spid="34818">
                                            <p:txEl>
                                              <p:pRg st="1" end="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481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4818">
                                            <p:txEl>
                                              <p:pRg st="2" end="2"/>
                                            </p:txEl>
                                          </p:spTgt>
                                        </p:tgtEl>
                                        <p:attrNameLst>
                                          <p:attrName>style.visibility</p:attrName>
                                        </p:attrNameLst>
                                      </p:cBhvr>
                                      <p:to>
                                        <p:strVal val="visible"/>
                                      </p:to>
                                    </p:set>
                                    <p:anim calcmode="lin" valueType="num">
                                      <p:cBhvr additive="base">
                                        <p:cTn id="27" dur="500" fill="hold"/>
                                        <p:tgtEl>
                                          <p:spTgt spid="34818">
                                            <p:txEl>
                                              <p:pRg st="2" end="2"/>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481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34818">
                                            <p:txEl>
                                              <p:pRg st="3" end="3"/>
                                            </p:txEl>
                                          </p:spTgt>
                                        </p:tgtEl>
                                        <p:attrNameLst>
                                          <p:attrName>style.visibility</p:attrName>
                                        </p:attrNameLst>
                                      </p:cBhvr>
                                      <p:to>
                                        <p:strVal val="visible"/>
                                      </p:to>
                                    </p:set>
                                    <p:anim calcmode="lin" valueType="num">
                                      <p:cBhvr additive="base">
                                        <p:cTn id="33" dur="500" fill="hold"/>
                                        <p:tgtEl>
                                          <p:spTgt spid="34818">
                                            <p:txEl>
                                              <p:pRg st="3" end="3"/>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4818">
                                            <p:txEl>
                                              <p:pRg st="3" end="3"/>
                                            </p:txEl>
                                          </p:spTgt>
                                        </p:tgtEl>
                                        <p:attrNameLst>
                                          <p:attrName>ppt_y</p:attrName>
                                        </p:attrNameLst>
                                      </p:cBhvr>
                                      <p:tavLst>
                                        <p:tav tm="0">
                                          <p:val>
                                            <p:strVal val="#ppt_y"/>
                                          </p:val>
                                        </p:tav>
                                        <p:tav tm="100000">
                                          <p:val>
                                            <p:strVal val="#ppt_y"/>
                                          </p:val>
                                        </p:tav>
                                      </p:tavLst>
                                    </p:anim>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34824"/>
                                        </p:tgtEl>
                                        <p:attrNameLst>
                                          <p:attrName>style.visibility</p:attrName>
                                        </p:attrNameLst>
                                      </p:cBhvr>
                                      <p:to>
                                        <p:strVal val="visible"/>
                                      </p:to>
                                    </p:set>
                                    <p:animEffect transition="in" filter="wipe(left)">
                                      <p:cBhvr>
                                        <p:cTn id="38" dur="500"/>
                                        <p:tgtEl>
                                          <p:spTgt spid="34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autoUpdateAnimBg="0"/>
      <p:bldP spid="34823" grpId="0" autoUpdateAnimBg="0"/>
      <p:bldP spid="3482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912813" y="1827213"/>
            <a:ext cx="7240587" cy="4344987"/>
          </a:xfrm>
          <a:prstGeom prst="rect">
            <a:avLst/>
          </a:prstGeom>
          <a:noFill/>
          <a:ln w="9525">
            <a:noFill/>
            <a:miter lim="800000"/>
            <a:headEnd/>
            <a:tailEnd/>
          </a:ln>
          <a:effectLst/>
        </p:spPr>
        <p:txBody>
          <a:bodyPr/>
          <a:lstStyle/>
          <a:p>
            <a:pPr marL="295275" indent="-295275">
              <a:lnSpc>
                <a:spcPct val="90000"/>
              </a:lnSpc>
              <a:spcBef>
                <a:spcPct val="20000"/>
              </a:spcBef>
              <a:spcAft>
                <a:spcPct val="35000"/>
              </a:spcAft>
              <a:buFont typeface="Times" charset="0"/>
              <a:buNone/>
            </a:pPr>
            <a:r>
              <a:rPr lang="en-US" sz="2200" b="1"/>
              <a:t>3. </a:t>
            </a:r>
            <a:r>
              <a:rPr lang="en-US" sz="2200" b="1">
                <a:solidFill>
                  <a:srgbClr val="CB6600"/>
                </a:solidFill>
              </a:rPr>
              <a:t>Identify Main Character </a:t>
            </a:r>
            <a:r>
              <a:rPr lang="en-US" sz="2200" b="1"/>
              <a:t>Who is the main character in “The All-American Slurp”? Explain your answer.</a:t>
            </a:r>
          </a:p>
          <a:p>
            <a:pPr marL="295275" indent="-295275">
              <a:lnSpc>
                <a:spcPct val="90000"/>
              </a:lnSpc>
              <a:spcBef>
                <a:spcPct val="20000"/>
              </a:spcBef>
              <a:spcAft>
                <a:spcPct val="35000"/>
              </a:spcAft>
              <a:buFont typeface="Times" charset="0"/>
              <a:buNone/>
            </a:pPr>
            <a:r>
              <a:rPr lang="en-US" sz="2200" b="1" i="1">
                <a:solidFill>
                  <a:srgbClr val="006696"/>
                </a:solidFill>
              </a:rPr>
              <a:t>		 The main character in “The All-American Slurp” is the narrator because most of the action revolves around her. Also, the reader sees her change the most by the end of the story.</a:t>
            </a:r>
            <a:endParaRPr lang="en-US" sz="3200" i="1">
              <a:latin typeface="Times" charset="0"/>
            </a:endParaRPr>
          </a:p>
        </p:txBody>
      </p:sp>
      <p:sp>
        <p:nvSpPr>
          <p:cNvPr id="13315" name="Rectangle 3"/>
          <p:cNvSpPr>
            <a:spLocks noChangeArrowheads="1"/>
          </p:cNvSpPr>
          <p:nvPr/>
        </p:nvSpPr>
        <p:spPr bwMode="auto">
          <a:xfrm>
            <a:off x="0" y="0"/>
            <a:ext cx="9144000" cy="8382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13318" name="Rectangle 6"/>
          <p:cNvSpPr>
            <a:spLocks noChangeArrowheads="1"/>
          </p:cNvSpPr>
          <p:nvPr/>
        </p:nvSpPr>
        <p:spPr bwMode="auto">
          <a:xfrm>
            <a:off x="0" y="6705600"/>
            <a:ext cx="9144000" cy="1524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13320" name="Text Box 8"/>
          <p:cNvSpPr txBox="1">
            <a:spLocks noChangeArrowheads="1"/>
          </p:cNvSpPr>
          <p:nvPr/>
        </p:nvSpPr>
        <p:spPr bwMode="auto">
          <a:xfrm>
            <a:off x="912813" y="1141413"/>
            <a:ext cx="5106987" cy="579437"/>
          </a:xfrm>
          <a:prstGeom prst="rect">
            <a:avLst/>
          </a:prstGeom>
          <a:noFill/>
          <a:ln w="9525">
            <a:noFill/>
            <a:miter lim="800000"/>
            <a:headEnd/>
            <a:tailEnd/>
          </a:ln>
          <a:effectLst/>
        </p:spPr>
        <p:txBody>
          <a:bodyPr>
            <a:spAutoFit/>
          </a:bodyPr>
          <a:lstStyle/>
          <a:p>
            <a:pPr eaLnBrk="0" hangingPunct="0"/>
            <a:r>
              <a:rPr lang="en-US" sz="3200" b="1">
                <a:solidFill>
                  <a:srgbClr val="C20000"/>
                </a:solidFill>
              </a:rPr>
              <a:t>Comprehension </a:t>
            </a:r>
            <a:r>
              <a:rPr lang="en-US" sz="1200" b="1" i="1">
                <a:solidFill>
                  <a:srgbClr val="000099"/>
                </a:solidFill>
              </a:rPr>
              <a:t>continued</a:t>
            </a:r>
          </a:p>
        </p:txBody>
      </p:sp>
      <p:sp>
        <p:nvSpPr>
          <p:cNvPr id="13322" name="Text Box 10"/>
          <p:cNvSpPr txBox="1">
            <a:spLocks noChangeArrowheads="1"/>
          </p:cNvSpPr>
          <p:nvPr/>
        </p:nvSpPr>
        <p:spPr bwMode="auto">
          <a:xfrm>
            <a:off x="7696200" y="6324600"/>
            <a:ext cx="1289050" cy="274638"/>
          </a:xfrm>
          <a:prstGeom prst="rect">
            <a:avLst/>
          </a:prstGeom>
          <a:noFill/>
          <a:ln w="9525">
            <a:noFill/>
            <a:miter lim="800000"/>
            <a:headEnd/>
            <a:tailEnd/>
          </a:ln>
          <a:effectLst/>
        </p:spPr>
        <p:txBody>
          <a:bodyPr>
            <a:spAutoFit/>
          </a:bodyPr>
          <a:lstStyle/>
          <a:p>
            <a:pPr algn="r" eaLnBrk="0" hangingPunct="0"/>
            <a:r>
              <a:rPr lang="en-US" sz="1200" b="1" i="1">
                <a:solidFill>
                  <a:srgbClr val="000099"/>
                </a:solidFill>
              </a:rPr>
              <a:t>. . .continued</a:t>
            </a:r>
          </a:p>
        </p:txBody>
      </p:sp>
      <p:sp>
        <p:nvSpPr>
          <p:cNvPr id="13334" name="AutoShape 22"/>
          <p:cNvSpPr>
            <a:spLocks noChangeAspect="1" noChangeArrowheads="1"/>
          </p:cNvSpPr>
          <p:nvPr/>
        </p:nvSpPr>
        <p:spPr bwMode="auto">
          <a:xfrm>
            <a:off x="5867400" y="228600"/>
            <a:ext cx="2978150" cy="1147763"/>
          </a:xfrm>
          <a:prstGeom prst="roundRect">
            <a:avLst>
              <a:gd name="adj" fmla="val 16667"/>
            </a:avLst>
          </a:prstGeom>
          <a:solidFill>
            <a:schemeClr val="bg1"/>
          </a:solidFill>
          <a:ln w="25400">
            <a:solidFill>
              <a:srgbClr val="000099"/>
            </a:solidFill>
            <a:round/>
            <a:headEnd/>
            <a:tailEnd/>
          </a:ln>
          <a:effectLst/>
        </p:spPr>
        <p:txBody>
          <a:bodyPr wrap="none" anchor="ctr"/>
          <a:lstStyle/>
          <a:p>
            <a:endParaRPr lang="en-US"/>
          </a:p>
        </p:txBody>
      </p:sp>
      <p:pic>
        <p:nvPicPr>
          <p:cNvPr id="13335" name="Picture 23" descr="01AllAmericanSlurp                                             0040B7B0 Macintosh                      BEB7E0B0:"/>
          <p:cNvPicPr>
            <a:picLocks noChangeAspect="1" noChangeArrowheads="1"/>
          </p:cNvPicPr>
          <p:nvPr/>
        </p:nvPicPr>
        <p:blipFill>
          <a:blip r:embed="rId2"/>
          <a:srcRect/>
          <a:stretch>
            <a:fillRect/>
          </a:stretch>
        </p:blipFill>
        <p:spPr bwMode="auto">
          <a:xfrm>
            <a:off x="6413500" y="290513"/>
            <a:ext cx="2120900" cy="1042987"/>
          </a:xfrm>
          <a:prstGeom prst="rect">
            <a:avLst/>
          </a:prstGeom>
          <a:noFill/>
        </p:spPr>
      </p:pic>
      <p:sp>
        <p:nvSpPr>
          <p:cNvPr id="13336" name="Text Box 24"/>
          <p:cNvSpPr txBox="1">
            <a:spLocks noChangeArrowheads="1"/>
          </p:cNvSpPr>
          <p:nvPr/>
        </p:nvSpPr>
        <p:spPr bwMode="auto">
          <a:xfrm>
            <a:off x="381000" y="152400"/>
            <a:ext cx="2652713" cy="701675"/>
          </a:xfrm>
          <a:prstGeom prst="rect">
            <a:avLst/>
          </a:prstGeom>
          <a:noFill/>
          <a:ln w="9525">
            <a:noFill/>
            <a:miter lim="800000"/>
            <a:headEnd/>
            <a:tailEnd/>
          </a:ln>
          <a:effectLst/>
        </p:spPr>
        <p:txBody>
          <a:bodyPr>
            <a:spAutoFit/>
          </a:bodyPr>
          <a:lstStyle/>
          <a:p>
            <a:pPr>
              <a:spcBef>
                <a:spcPct val="50000"/>
              </a:spcBef>
            </a:pPr>
            <a:r>
              <a:rPr lang="en-US" sz="2000" b="1" i="1">
                <a:solidFill>
                  <a:schemeClr val="bg1"/>
                </a:solidFill>
              </a:rPr>
              <a:t>Additional Selection Questions</a:t>
            </a:r>
            <a:endParaRPr lang="en-US" sz="2000" b="1" i="1">
              <a:solidFill>
                <a:srgbClr val="1E8AA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13320"/>
                                        </p:tgtEl>
                                        <p:attrNameLst>
                                          <p:attrName>style.visibility</p:attrName>
                                        </p:attrNameLst>
                                      </p:cBhvr>
                                      <p:to>
                                        <p:strVal val="visible"/>
                                      </p:to>
                                    </p:set>
                                    <p:anim calcmode="lin" valueType="num">
                                      <p:cBhvr>
                                        <p:cTn id="7" dur="500" fill="hold"/>
                                        <p:tgtEl>
                                          <p:spTgt spid="13320"/>
                                        </p:tgtEl>
                                        <p:attrNameLst>
                                          <p:attrName>ppt_x</p:attrName>
                                        </p:attrNameLst>
                                      </p:cBhvr>
                                      <p:tavLst>
                                        <p:tav tm="0">
                                          <p:val>
                                            <p:strVal val="#ppt_x-#ppt_w/2"/>
                                          </p:val>
                                        </p:tav>
                                        <p:tav tm="100000">
                                          <p:val>
                                            <p:strVal val="#ppt_x"/>
                                          </p:val>
                                        </p:tav>
                                      </p:tavLst>
                                    </p:anim>
                                    <p:anim calcmode="lin" valueType="num">
                                      <p:cBhvr>
                                        <p:cTn id="8" dur="500" fill="hold"/>
                                        <p:tgtEl>
                                          <p:spTgt spid="13320"/>
                                        </p:tgtEl>
                                        <p:attrNameLst>
                                          <p:attrName>ppt_y</p:attrName>
                                        </p:attrNameLst>
                                      </p:cBhvr>
                                      <p:tavLst>
                                        <p:tav tm="0">
                                          <p:val>
                                            <p:strVal val="#ppt_y"/>
                                          </p:val>
                                        </p:tav>
                                        <p:tav tm="100000">
                                          <p:val>
                                            <p:strVal val="#ppt_y"/>
                                          </p:val>
                                        </p:tav>
                                      </p:tavLst>
                                    </p:anim>
                                    <p:anim calcmode="lin" valueType="num">
                                      <p:cBhvr>
                                        <p:cTn id="9" dur="500" fill="hold"/>
                                        <p:tgtEl>
                                          <p:spTgt spid="13320"/>
                                        </p:tgtEl>
                                        <p:attrNameLst>
                                          <p:attrName>ppt_w</p:attrName>
                                        </p:attrNameLst>
                                      </p:cBhvr>
                                      <p:tavLst>
                                        <p:tav tm="0">
                                          <p:val>
                                            <p:fltVal val="0"/>
                                          </p:val>
                                        </p:tav>
                                        <p:tav tm="100000">
                                          <p:val>
                                            <p:strVal val="#ppt_w"/>
                                          </p:val>
                                        </p:tav>
                                      </p:tavLst>
                                    </p:anim>
                                    <p:anim calcmode="lin" valueType="num">
                                      <p:cBhvr>
                                        <p:cTn id="10" dur="500" fill="hold"/>
                                        <p:tgtEl>
                                          <p:spTgt spid="13320"/>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3314">
                                            <p:txEl>
                                              <p:pRg st="0" end="0"/>
                                            </p:txEl>
                                          </p:spTgt>
                                        </p:tgtEl>
                                        <p:attrNameLst>
                                          <p:attrName>style.visibility</p:attrName>
                                        </p:attrNameLst>
                                      </p:cBhvr>
                                      <p:to>
                                        <p:strVal val="visible"/>
                                      </p:to>
                                    </p:set>
                                    <p:anim calcmode="lin" valueType="num">
                                      <p:cBhvr additive="base">
                                        <p:cTn id="15" dur="500" fill="hold"/>
                                        <p:tgtEl>
                                          <p:spTgt spid="13314">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331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3314">
                                            <p:txEl>
                                              <p:pRg st="1" end="1"/>
                                            </p:txEl>
                                          </p:spTgt>
                                        </p:tgtEl>
                                        <p:attrNameLst>
                                          <p:attrName>style.visibility</p:attrName>
                                        </p:attrNameLst>
                                      </p:cBhvr>
                                      <p:to>
                                        <p:strVal val="visible"/>
                                      </p:to>
                                    </p:set>
                                    <p:anim calcmode="lin" valueType="num">
                                      <p:cBhvr additive="base">
                                        <p:cTn id="21" dur="500" fill="hold"/>
                                        <p:tgtEl>
                                          <p:spTgt spid="13314">
                                            <p:txEl>
                                              <p:pRg st="1" end="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3314">
                                            <p:txEl>
                                              <p:pRg st="1" end="1"/>
                                            </p:txEl>
                                          </p:spTgt>
                                        </p:tgtEl>
                                        <p:attrNameLst>
                                          <p:attrName>ppt_y</p:attrName>
                                        </p:attrNameLst>
                                      </p:cBhvr>
                                      <p:tavLst>
                                        <p:tav tm="0">
                                          <p:val>
                                            <p:strVal val="#ppt_y"/>
                                          </p:val>
                                        </p:tav>
                                        <p:tav tm="100000">
                                          <p:val>
                                            <p:strVal val="#ppt_y"/>
                                          </p:val>
                                        </p:tav>
                                      </p:tavLst>
                                    </p:anim>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13322"/>
                                        </p:tgtEl>
                                        <p:attrNameLst>
                                          <p:attrName>style.visibility</p:attrName>
                                        </p:attrNameLst>
                                      </p:cBhvr>
                                      <p:to>
                                        <p:strVal val="visible"/>
                                      </p:to>
                                    </p:set>
                                    <p:animEffect transition="in" filter="wipe(left)">
                                      <p:cBhvr>
                                        <p:cTn id="26" dur="500"/>
                                        <p:tgtEl>
                                          <p:spTgt spid="13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autoUpdateAnimBg="0"/>
      <p:bldP spid="13320" grpId="0" autoUpdateAnimBg="0"/>
      <p:bldP spid="1332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912813" y="1827213"/>
            <a:ext cx="7240587" cy="4040187"/>
          </a:xfrm>
          <a:prstGeom prst="rect">
            <a:avLst/>
          </a:prstGeom>
          <a:noFill/>
          <a:ln w="9525">
            <a:noFill/>
            <a:miter lim="800000"/>
            <a:headEnd/>
            <a:tailEnd/>
          </a:ln>
          <a:effectLst/>
        </p:spPr>
        <p:txBody>
          <a:bodyPr/>
          <a:lstStyle/>
          <a:p>
            <a:pPr marL="307975" indent="-307975">
              <a:lnSpc>
                <a:spcPct val="90000"/>
              </a:lnSpc>
              <a:spcBef>
                <a:spcPct val="20000"/>
              </a:spcBef>
              <a:spcAft>
                <a:spcPct val="35000"/>
              </a:spcAft>
              <a:buFont typeface="Times" charset="0"/>
              <a:buNone/>
            </a:pPr>
            <a:r>
              <a:rPr lang="en-US" sz="2200" b="1"/>
              <a:t>4. </a:t>
            </a:r>
            <a:r>
              <a:rPr lang="en-US" sz="2200" b="1">
                <a:solidFill>
                  <a:srgbClr val="CB6600"/>
                </a:solidFill>
              </a:rPr>
              <a:t>Key Idea: Similarities</a:t>
            </a:r>
            <a:r>
              <a:rPr lang="en-US" sz="2200" b="1">
                <a:latin typeface="Times" charset="0"/>
              </a:rPr>
              <a:t> </a:t>
            </a:r>
            <a:r>
              <a:rPr lang="en-US" sz="2200" b="1"/>
              <a:t>How are Meg and the narrator like other friends you know?</a:t>
            </a:r>
            <a:r>
              <a:rPr lang="en-US" sz="2200">
                <a:latin typeface="Times" charset="0"/>
              </a:rPr>
              <a:t> </a:t>
            </a:r>
          </a:p>
          <a:p>
            <a:pPr marL="307975" indent="-307975">
              <a:lnSpc>
                <a:spcPct val="90000"/>
              </a:lnSpc>
              <a:spcBef>
                <a:spcPct val="20000"/>
              </a:spcBef>
              <a:spcAft>
                <a:spcPct val="35000"/>
              </a:spcAft>
              <a:buFont typeface="Times" charset="0"/>
              <a:buNone/>
            </a:pPr>
            <a:r>
              <a:rPr lang="en-US" sz="2200" b="1" i="1">
                <a:solidFill>
                  <a:srgbClr val="006696"/>
                </a:solidFill>
              </a:rPr>
              <a:t>		Students’ answers will vary, but they should note the similarities between the two characters and then note likenesses with people they know. Meg and the narrator are both girls who are about the same age. They both seem very easy-going. They both like clothes and want to fit in. They both like to have fun.</a:t>
            </a:r>
            <a:endParaRPr lang="en-US" sz="2200" b="1"/>
          </a:p>
          <a:p>
            <a:pPr marL="307975" indent="-307975">
              <a:lnSpc>
                <a:spcPct val="90000"/>
              </a:lnSpc>
              <a:spcBef>
                <a:spcPct val="20000"/>
              </a:spcBef>
              <a:spcAft>
                <a:spcPct val="35000"/>
              </a:spcAft>
              <a:buFont typeface="Times" charset="0"/>
              <a:buNone/>
            </a:pPr>
            <a:r>
              <a:rPr lang="en-US" sz="2200" b="1" i="1">
                <a:solidFill>
                  <a:srgbClr val="006696"/>
                </a:solidFill>
              </a:rPr>
              <a:t>	</a:t>
            </a:r>
            <a:endParaRPr lang="en-US" sz="2600" b="1" i="1">
              <a:solidFill>
                <a:srgbClr val="006696"/>
              </a:solidFill>
            </a:endParaRPr>
          </a:p>
        </p:txBody>
      </p:sp>
      <p:sp>
        <p:nvSpPr>
          <p:cNvPr id="28675" name="Rectangle 3"/>
          <p:cNvSpPr>
            <a:spLocks noChangeArrowheads="1"/>
          </p:cNvSpPr>
          <p:nvPr/>
        </p:nvSpPr>
        <p:spPr bwMode="auto">
          <a:xfrm>
            <a:off x="0" y="0"/>
            <a:ext cx="9144000" cy="8382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28677" name="Rectangle 5"/>
          <p:cNvSpPr>
            <a:spLocks noChangeArrowheads="1"/>
          </p:cNvSpPr>
          <p:nvPr/>
        </p:nvSpPr>
        <p:spPr bwMode="auto">
          <a:xfrm>
            <a:off x="0" y="6705600"/>
            <a:ext cx="9144000" cy="1524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28679" name="Text Box 7"/>
          <p:cNvSpPr txBox="1">
            <a:spLocks noChangeArrowheads="1"/>
          </p:cNvSpPr>
          <p:nvPr/>
        </p:nvSpPr>
        <p:spPr bwMode="auto">
          <a:xfrm>
            <a:off x="912813" y="1141413"/>
            <a:ext cx="5106987" cy="579437"/>
          </a:xfrm>
          <a:prstGeom prst="rect">
            <a:avLst/>
          </a:prstGeom>
          <a:noFill/>
          <a:ln w="9525">
            <a:noFill/>
            <a:miter lim="800000"/>
            <a:headEnd/>
            <a:tailEnd/>
          </a:ln>
          <a:effectLst/>
        </p:spPr>
        <p:txBody>
          <a:bodyPr>
            <a:spAutoFit/>
          </a:bodyPr>
          <a:lstStyle/>
          <a:p>
            <a:pPr eaLnBrk="0" hangingPunct="0"/>
            <a:r>
              <a:rPr lang="en-US" sz="3200" b="1">
                <a:solidFill>
                  <a:srgbClr val="C20000"/>
                </a:solidFill>
              </a:rPr>
              <a:t>Literary Analysis </a:t>
            </a:r>
            <a:r>
              <a:rPr lang="en-US" sz="1200" b="1" i="1">
                <a:solidFill>
                  <a:srgbClr val="000099"/>
                </a:solidFill>
              </a:rPr>
              <a:t>continued</a:t>
            </a:r>
          </a:p>
        </p:txBody>
      </p:sp>
      <p:sp>
        <p:nvSpPr>
          <p:cNvPr id="28680" name="Text Box 8"/>
          <p:cNvSpPr txBox="1">
            <a:spLocks noChangeArrowheads="1"/>
          </p:cNvSpPr>
          <p:nvPr/>
        </p:nvSpPr>
        <p:spPr bwMode="auto">
          <a:xfrm>
            <a:off x="7696200" y="6324600"/>
            <a:ext cx="1289050" cy="274638"/>
          </a:xfrm>
          <a:prstGeom prst="rect">
            <a:avLst/>
          </a:prstGeom>
          <a:noFill/>
          <a:ln w="9525">
            <a:noFill/>
            <a:miter lim="800000"/>
            <a:headEnd/>
            <a:tailEnd/>
          </a:ln>
          <a:effectLst/>
        </p:spPr>
        <p:txBody>
          <a:bodyPr>
            <a:spAutoFit/>
          </a:bodyPr>
          <a:lstStyle/>
          <a:p>
            <a:pPr algn="r" eaLnBrk="0" hangingPunct="0"/>
            <a:r>
              <a:rPr lang="en-US" sz="1200" b="1" i="1">
                <a:solidFill>
                  <a:srgbClr val="000099"/>
                </a:solidFill>
              </a:rPr>
              <a:t>. . .continued</a:t>
            </a:r>
          </a:p>
        </p:txBody>
      </p:sp>
      <p:sp>
        <p:nvSpPr>
          <p:cNvPr id="28690" name="AutoShape 18"/>
          <p:cNvSpPr>
            <a:spLocks noChangeAspect="1" noChangeArrowheads="1"/>
          </p:cNvSpPr>
          <p:nvPr/>
        </p:nvSpPr>
        <p:spPr bwMode="auto">
          <a:xfrm>
            <a:off x="5867400" y="228600"/>
            <a:ext cx="2978150" cy="1147763"/>
          </a:xfrm>
          <a:prstGeom prst="roundRect">
            <a:avLst>
              <a:gd name="adj" fmla="val 16667"/>
            </a:avLst>
          </a:prstGeom>
          <a:solidFill>
            <a:schemeClr val="bg1"/>
          </a:solidFill>
          <a:ln w="25400">
            <a:solidFill>
              <a:srgbClr val="000099"/>
            </a:solidFill>
            <a:round/>
            <a:headEnd/>
            <a:tailEnd/>
          </a:ln>
          <a:effectLst/>
        </p:spPr>
        <p:txBody>
          <a:bodyPr wrap="none" anchor="ctr"/>
          <a:lstStyle/>
          <a:p>
            <a:endParaRPr lang="en-US"/>
          </a:p>
        </p:txBody>
      </p:sp>
      <p:pic>
        <p:nvPicPr>
          <p:cNvPr id="28691" name="Picture 19" descr="01AllAmericanSlurp                                             0040B7B0 Macintosh                      BEB7E0B0:"/>
          <p:cNvPicPr>
            <a:picLocks noChangeAspect="1" noChangeArrowheads="1"/>
          </p:cNvPicPr>
          <p:nvPr/>
        </p:nvPicPr>
        <p:blipFill>
          <a:blip r:embed="rId2"/>
          <a:srcRect/>
          <a:stretch>
            <a:fillRect/>
          </a:stretch>
        </p:blipFill>
        <p:spPr bwMode="auto">
          <a:xfrm>
            <a:off x="6413500" y="290513"/>
            <a:ext cx="2120900" cy="1042987"/>
          </a:xfrm>
          <a:prstGeom prst="rect">
            <a:avLst/>
          </a:prstGeom>
          <a:noFill/>
        </p:spPr>
      </p:pic>
      <p:sp>
        <p:nvSpPr>
          <p:cNvPr id="28692" name="Text Box 20"/>
          <p:cNvSpPr txBox="1">
            <a:spLocks noChangeArrowheads="1"/>
          </p:cNvSpPr>
          <p:nvPr/>
        </p:nvSpPr>
        <p:spPr bwMode="auto">
          <a:xfrm>
            <a:off x="381000" y="152400"/>
            <a:ext cx="2652713" cy="701675"/>
          </a:xfrm>
          <a:prstGeom prst="rect">
            <a:avLst/>
          </a:prstGeom>
          <a:noFill/>
          <a:ln w="9525">
            <a:noFill/>
            <a:miter lim="800000"/>
            <a:headEnd/>
            <a:tailEnd/>
          </a:ln>
          <a:effectLst/>
        </p:spPr>
        <p:txBody>
          <a:bodyPr>
            <a:spAutoFit/>
          </a:bodyPr>
          <a:lstStyle/>
          <a:p>
            <a:pPr>
              <a:spcBef>
                <a:spcPct val="50000"/>
              </a:spcBef>
            </a:pPr>
            <a:r>
              <a:rPr lang="en-US" sz="2000" b="1" i="1">
                <a:solidFill>
                  <a:schemeClr val="bg1"/>
                </a:solidFill>
              </a:rPr>
              <a:t>Additional Selection Questions</a:t>
            </a:r>
            <a:endParaRPr lang="en-US" sz="2000" b="1" i="1">
              <a:solidFill>
                <a:srgbClr val="1E8AA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8679"/>
                                        </p:tgtEl>
                                        <p:attrNameLst>
                                          <p:attrName>style.visibility</p:attrName>
                                        </p:attrNameLst>
                                      </p:cBhvr>
                                      <p:to>
                                        <p:strVal val="visible"/>
                                      </p:to>
                                    </p:set>
                                    <p:anim calcmode="lin" valueType="num">
                                      <p:cBhvr>
                                        <p:cTn id="7" dur="500" fill="hold"/>
                                        <p:tgtEl>
                                          <p:spTgt spid="28679"/>
                                        </p:tgtEl>
                                        <p:attrNameLst>
                                          <p:attrName>ppt_x</p:attrName>
                                        </p:attrNameLst>
                                      </p:cBhvr>
                                      <p:tavLst>
                                        <p:tav tm="0">
                                          <p:val>
                                            <p:strVal val="#ppt_x-#ppt_w/2"/>
                                          </p:val>
                                        </p:tav>
                                        <p:tav tm="100000">
                                          <p:val>
                                            <p:strVal val="#ppt_x"/>
                                          </p:val>
                                        </p:tav>
                                      </p:tavLst>
                                    </p:anim>
                                    <p:anim calcmode="lin" valueType="num">
                                      <p:cBhvr>
                                        <p:cTn id="8" dur="500" fill="hold"/>
                                        <p:tgtEl>
                                          <p:spTgt spid="28679"/>
                                        </p:tgtEl>
                                        <p:attrNameLst>
                                          <p:attrName>ppt_y</p:attrName>
                                        </p:attrNameLst>
                                      </p:cBhvr>
                                      <p:tavLst>
                                        <p:tav tm="0">
                                          <p:val>
                                            <p:strVal val="#ppt_y"/>
                                          </p:val>
                                        </p:tav>
                                        <p:tav tm="100000">
                                          <p:val>
                                            <p:strVal val="#ppt_y"/>
                                          </p:val>
                                        </p:tav>
                                      </p:tavLst>
                                    </p:anim>
                                    <p:anim calcmode="lin" valueType="num">
                                      <p:cBhvr>
                                        <p:cTn id="9" dur="500" fill="hold"/>
                                        <p:tgtEl>
                                          <p:spTgt spid="28679"/>
                                        </p:tgtEl>
                                        <p:attrNameLst>
                                          <p:attrName>ppt_w</p:attrName>
                                        </p:attrNameLst>
                                      </p:cBhvr>
                                      <p:tavLst>
                                        <p:tav tm="0">
                                          <p:val>
                                            <p:fltVal val="0"/>
                                          </p:val>
                                        </p:tav>
                                        <p:tav tm="100000">
                                          <p:val>
                                            <p:strVal val="#ppt_w"/>
                                          </p:val>
                                        </p:tav>
                                      </p:tavLst>
                                    </p:anim>
                                    <p:anim calcmode="lin" valueType="num">
                                      <p:cBhvr>
                                        <p:cTn id="10" dur="500" fill="hold"/>
                                        <p:tgtEl>
                                          <p:spTgt spid="28679"/>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28674">
                                            <p:txEl>
                                              <p:pRg st="0" end="0"/>
                                            </p:txEl>
                                          </p:spTgt>
                                        </p:tgtEl>
                                        <p:attrNameLst>
                                          <p:attrName>style.visibility</p:attrName>
                                        </p:attrNameLst>
                                      </p:cBhvr>
                                      <p:to>
                                        <p:strVal val="visible"/>
                                      </p:to>
                                    </p:set>
                                    <p:anim calcmode="lin" valueType="num">
                                      <p:cBhvr additive="base">
                                        <p:cTn id="15" dur="500" fill="hold"/>
                                        <p:tgtEl>
                                          <p:spTgt spid="28674">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867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28674">
                                            <p:txEl>
                                              <p:pRg st="1" end="1"/>
                                            </p:txEl>
                                          </p:spTgt>
                                        </p:tgtEl>
                                        <p:attrNameLst>
                                          <p:attrName>style.visibility</p:attrName>
                                        </p:attrNameLst>
                                      </p:cBhvr>
                                      <p:to>
                                        <p:strVal val="visible"/>
                                      </p:to>
                                    </p:set>
                                    <p:anim calcmode="lin" valueType="num">
                                      <p:cBhvr additive="base">
                                        <p:cTn id="21" dur="500" fill="hold"/>
                                        <p:tgtEl>
                                          <p:spTgt spid="28674">
                                            <p:txEl>
                                              <p:pRg st="1" end="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867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28674">
                                            <p:txEl>
                                              <p:pRg st="2" end="2"/>
                                            </p:txEl>
                                          </p:spTgt>
                                        </p:tgtEl>
                                        <p:attrNameLst>
                                          <p:attrName>style.visibility</p:attrName>
                                        </p:attrNameLst>
                                      </p:cBhvr>
                                      <p:to>
                                        <p:strVal val="visible"/>
                                      </p:to>
                                    </p:set>
                                    <p:anim calcmode="lin" valueType="num">
                                      <p:cBhvr additive="base">
                                        <p:cTn id="27" dur="500" fill="hold"/>
                                        <p:tgtEl>
                                          <p:spTgt spid="28674">
                                            <p:txEl>
                                              <p:pRg st="2" end="2"/>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8674">
                                            <p:txEl>
                                              <p:pRg st="2" end="2"/>
                                            </p:txEl>
                                          </p:spTgt>
                                        </p:tgtEl>
                                        <p:attrNameLst>
                                          <p:attrName>ppt_y</p:attrName>
                                        </p:attrNameLst>
                                      </p:cBhvr>
                                      <p:tavLst>
                                        <p:tav tm="0">
                                          <p:val>
                                            <p:strVal val="#ppt_y"/>
                                          </p:val>
                                        </p:tav>
                                        <p:tav tm="100000">
                                          <p:val>
                                            <p:strVal val="#ppt_y"/>
                                          </p:val>
                                        </p:tav>
                                      </p:tavLst>
                                    </p:anim>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28680"/>
                                        </p:tgtEl>
                                        <p:attrNameLst>
                                          <p:attrName>style.visibility</p:attrName>
                                        </p:attrNameLst>
                                      </p:cBhvr>
                                      <p:to>
                                        <p:strVal val="visible"/>
                                      </p:to>
                                    </p:set>
                                    <p:animEffect transition="in" filter="wipe(left)">
                                      <p:cBhvr>
                                        <p:cTn id="32" dur="500"/>
                                        <p:tgtEl>
                                          <p:spTgt spid="286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autoUpdateAnimBg="0"/>
      <p:bldP spid="28679" grpId="0" autoUpdateAnimBg="0"/>
      <p:bldP spid="2868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ChangeArrowheads="1"/>
          </p:cNvSpPr>
          <p:nvPr/>
        </p:nvSpPr>
        <p:spPr bwMode="auto">
          <a:xfrm>
            <a:off x="0" y="0"/>
            <a:ext cx="9144000" cy="8382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29701" name="Rectangle 5"/>
          <p:cNvSpPr>
            <a:spLocks noChangeArrowheads="1"/>
          </p:cNvSpPr>
          <p:nvPr/>
        </p:nvSpPr>
        <p:spPr bwMode="auto">
          <a:xfrm>
            <a:off x="0" y="6705600"/>
            <a:ext cx="9144000" cy="1524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29703" name="Text Box 7"/>
          <p:cNvSpPr txBox="1">
            <a:spLocks noChangeArrowheads="1"/>
          </p:cNvSpPr>
          <p:nvPr/>
        </p:nvSpPr>
        <p:spPr bwMode="auto">
          <a:xfrm>
            <a:off x="912813" y="1141413"/>
            <a:ext cx="5106987" cy="579437"/>
          </a:xfrm>
          <a:prstGeom prst="rect">
            <a:avLst/>
          </a:prstGeom>
          <a:noFill/>
          <a:ln w="9525">
            <a:noFill/>
            <a:miter lim="800000"/>
            <a:headEnd/>
            <a:tailEnd/>
          </a:ln>
          <a:effectLst/>
        </p:spPr>
        <p:txBody>
          <a:bodyPr>
            <a:spAutoFit/>
          </a:bodyPr>
          <a:lstStyle/>
          <a:p>
            <a:pPr eaLnBrk="0" hangingPunct="0"/>
            <a:r>
              <a:rPr lang="en-US" sz="3200" b="1">
                <a:solidFill>
                  <a:srgbClr val="C20000"/>
                </a:solidFill>
              </a:rPr>
              <a:t>Literary Analysis </a:t>
            </a:r>
            <a:r>
              <a:rPr lang="en-US" sz="1200" b="1" i="1">
                <a:solidFill>
                  <a:srgbClr val="000099"/>
                </a:solidFill>
              </a:rPr>
              <a:t>continued</a:t>
            </a:r>
          </a:p>
        </p:txBody>
      </p:sp>
      <p:sp>
        <p:nvSpPr>
          <p:cNvPr id="29704" name="Text Box 8"/>
          <p:cNvSpPr txBox="1">
            <a:spLocks noChangeArrowheads="1"/>
          </p:cNvSpPr>
          <p:nvPr/>
        </p:nvSpPr>
        <p:spPr bwMode="auto">
          <a:xfrm>
            <a:off x="7696200" y="6324600"/>
            <a:ext cx="1289050" cy="274638"/>
          </a:xfrm>
          <a:prstGeom prst="rect">
            <a:avLst/>
          </a:prstGeom>
          <a:noFill/>
          <a:ln w="9525">
            <a:noFill/>
            <a:miter lim="800000"/>
            <a:headEnd/>
            <a:tailEnd/>
          </a:ln>
          <a:effectLst/>
        </p:spPr>
        <p:txBody>
          <a:bodyPr>
            <a:spAutoFit/>
          </a:bodyPr>
          <a:lstStyle/>
          <a:p>
            <a:pPr algn="r" eaLnBrk="0" hangingPunct="0"/>
            <a:r>
              <a:rPr lang="en-US" sz="1200" b="1" i="1">
                <a:solidFill>
                  <a:srgbClr val="000099"/>
                </a:solidFill>
              </a:rPr>
              <a:t>. . .continued</a:t>
            </a:r>
          </a:p>
        </p:txBody>
      </p:sp>
      <p:sp>
        <p:nvSpPr>
          <p:cNvPr id="29710" name="Rectangle 14"/>
          <p:cNvSpPr>
            <a:spLocks noChangeArrowheads="1"/>
          </p:cNvSpPr>
          <p:nvPr/>
        </p:nvSpPr>
        <p:spPr bwMode="auto">
          <a:xfrm>
            <a:off x="912813" y="1827213"/>
            <a:ext cx="7240587" cy="4040187"/>
          </a:xfrm>
          <a:prstGeom prst="rect">
            <a:avLst/>
          </a:prstGeom>
          <a:noFill/>
          <a:ln w="9525">
            <a:noFill/>
            <a:miter lim="800000"/>
            <a:headEnd/>
            <a:tailEnd/>
          </a:ln>
          <a:effectLst/>
        </p:spPr>
        <p:txBody>
          <a:bodyPr/>
          <a:lstStyle/>
          <a:p>
            <a:pPr marL="307975" indent="-307975">
              <a:lnSpc>
                <a:spcPct val="90000"/>
              </a:lnSpc>
              <a:spcBef>
                <a:spcPct val="20000"/>
              </a:spcBef>
              <a:spcAft>
                <a:spcPct val="35000"/>
              </a:spcAft>
              <a:buFont typeface="Times" charset="0"/>
              <a:buNone/>
            </a:pPr>
            <a:r>
              <a:rPr lang="en-US" sz="2200" b="1"/>
              <a:t>5. </a:t>
            </a:r>
            <a:r>
              <a:rPr lang="en-US" sz="2200" b="1">
                <a:solidFill>
                  <a:srgbClr val="CB6600"/>
                </a:solidFill>
              </a:rPr>
              <a:t>Summarize</a:t>
            </a:r>
            <a:r>
              <a:rPr lang="en-US" sz="2200" b="1">
                <a:latin typeface="Times" charset="0"/>
              </a:rPr>
              <a:t> </a:t>
            </a:r>
            <a:r>
              <a:rPr lang="en-US" sz="2200" b="1"/>
              <a:t>Summarize the Lins’ evening at the Lakeview Restaurant.</a:t>
            </a:r>
            <a:r>
              <a:rPr lang="en-US" sz="2200">
                <a:latin typeface="Times" charset="0"/>
              </a:rPr>
              <a:t> </a:t>
            </a:r>
          </a:p>
          <a:p>
            <a:pPr marL="307975" indent="-307975">
              <a:lnSpc>
                <a:spcPct val="90000"/>
              </a:lnSpc>
              <a:spcBef>
                <a:spcPct val="20000"/>
              </a:spcBef>
              <a:spcAft>
                <a:spcPct val="35000"/>
              </a:spcAft>
              <a:buFont typeface="Times" charset="0"/>
              <a:buNone/>
            </a:pPr>
            <a:r>
              <a:rPr lang="en-US" sz="2200" b="1" i="1">
                <a:solidFill>
                  <a:srgbClr val="006696"/>
                </a:solidFill>
              </a:rPr>
              <a:t>		The Lins went to the Lakeview, an expensive restaurant, to celebrate Mr. Lin’s promotion. This was their first experience eating in a non-Chinese restaurant. When the soup came, the Lins slurped it in the Chinese fashion, creating a scene and embarrassing the narrator.</a:t>
            </a:r>
            <a:endParaRPr lang="en-US" sz="2200" b="1"/>
          </a:p>
          <a:p>
            <a:pPr marL="307975" indent="-307975">
              <a:lnSpc>
                <a:spcPct val="90000"/>
              </a:lnSpc>
              <a:spcBef>
                <a:spcPct val="20000"/>
              </a:spcBef>
              <a:spcAft>
                <a:spcPct val="35000"/>
              </a:spcAft>
              <a:buFont typeface="Times" charset="0"/>
              <a:buNone/>
            </a:pPr>
            <a:r>
              <a:rPr lang="en-US" sz="2200" b="1" i="1">
                <a:solidFill>
                  <a:srgbClr val="006696"/>
                </a:solidFill>
              </a:rPr>
              <a:t>		</a:t>
            </a:r>
            <a:endParaRPr lang="en-US" sz="2600" b="1" i="1">
              <a:solidFill>
                <a:srgbClr val="006696"/>
              </a:solidFill>
            </a:endParaRPr>
          </a:p>
        </p:txBody>
      </p:sp>
      <p:sp>
        <p:nvSpPr>
          <p:cNvPr id="29712" name="AutoShape 16"/>
          <p:cNvSpPr>
            <a:spLocks noChangeAspect="1" noChangeArrowheads="1"/>
          </p:cNvSpPr>
          <p:nvPr/>
        </p:nvSpPr>
        <p:spPr bwMode="auto">
          <a:xfrm>
            <a:off x="5867400" y="228600"/>
            <a:ext cx="2978150" cy="1147763"/>
          </a:xfrm>
          <a:prstGeom prst="roundRect">
            <a:avLst>
              <a:gd name="adj" fmla="val 16667"/>
            </a:avLst>
          </a:prstGeom>
          <a:solidFill>
            <a:schemeClr val="bg1"/>
          </a:solidFill>
          <a:ln w="25400">
            <a:solidFill>
              <a:srgbClr val="000099"/>
            </a:solidFill>
            <a:round/>
            <a:headEnd/>
            <a:tailEnd/>
          </a:ln>
          <a:effectLst/>
        </p:spPr>
        <p:txBody>
          <a:bodyPr wrap="none" anchor="ctr"/>
          <a:lstStyle/>
          <a:p>
            <a:endParaRPr lang="en-US"/>
          </a:p>
        </p:txBody>
      </p:sp>
      <p:pic>
        <p:nvPicPr>
          <p:cNvPr id="29713" name="Picture 17" descr="01AllAmericanSlurp                                             0040B7B0 Macintosh                      BEB7E0B0:"/>
          <p:cNvPicPr>
            <a:picLocks noChangeAspect="1" noChangeArrowheads="1"/>
          </p:cNvPicPr>
          <p:nvPr/>
        </p:nvPicPr>
        <p:blipFill>
          <a:blip r:embed="rId2"/>
          <a:srcRect/>
          <a:stretch>
            <a:fillRect/>
          </a:stretch>
        </p:blipFill>
        <p:spPr bwMode="auto">
          <a:xfrm>
            <a:off x="6413500" y="290513"/>
            <a:ext cx="2120900" cy="1042987"/>
          </a:xfrm>
          <a:prstGeom prst="rect">
            <a:avLst/>
          </a:prstGeom>
          <a:noFill/>
        </p:spPr>
      </p:pic>
      <p:sp>
        <p:nvSpPr>
          <p:cNvPr id="29714" name="Text Box 18"/>
          <p:cNvSpPr txBox="1">
            <a:spLocks noChangeArrowheads="1"/>
          </p:cNvSpPr>
          <p:nvPr/>
        </p:nvSpPr>
        <p:spPr bwMode="auto">
          <a:xfrm>
            <a:off x="381000" y="152400"/>
            <a:ext cx="2652713" cy="701675"/>
          </a:xfrm>
          <a:prstGeom prst="rect">
            <a:avLst/>
          </a:prstGeom>
          <a:noFill/>
          <a:ln w="9525">
            <a:noFill/>
            <a:miter lim="800000"/>
            <a:headEnd/>
            <a:tailEnd/>
          </a:ln>
          <a:effectLst/>
        </p:spPr>
        <p:txBody>
          <a:bodyPr>
            <a:spAutoFit/>
          </a:bodyPr>
          <a:lstStyle/>
          <a:p>
            <a:pPr>
              <a:spcBef>
                <a:spcPct val="50000"/>
              </a:spcBef>
            </a:pPr>
            <a:r>
              <a:rPr lang="en-US" sz="2000" b="1" i="1">
                <a:solidFill>
                  <a:schemeClr val="bg1"/>
                </a:solidFill>
              </a:rPr>
              <a:t>Additional Selection Questions</a:t>
            </a:r>
            <a:endParaRPr lang="en-US" sz="2000" b="1" i="1">
              <a:solidFill>
                <a:srgbClr val="1E8AA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9703"/>
                                        </p:tgtEl>
                                        <p:attrNameLst>
                                          <p:attrName>style.visibility</p:attrName>
                                        </p:attrNameLst>
                                      </p:cBhvr>
                                      <p:to>
                                        <p:strVal val="visible"/>
                                      </p:to>
                                    </p:set>
                                    <p:anim calcmode="lin" valueType="num">
                                      <p:cBhvr>
                                        <p:cTn id="7" dur="500" fill="hold"/>
                                        <p:tgtEl>
                                          <p:spTgt spid="29703"/>
                                        </p:tgtEl>
                                        <p:attrNameLst>
                                          <p:attrName>ppt_x</p:attrName>
                                        </p:attrNameLst>
                                      </p:cBhvr>
                                      <p:tavLst>
                                        <p:tav tm="0">
                                          <p:val>
                                            <p:strVal val="#ppt_x-#ppt_w/2"/>
                                          </p:val>
                                        </p:tav>
                                        <p:tav tm="100000">
                                          <p:val>
                                            <p:strVal val="#ppt_x"/>
                                          </p:val>
                                        </p:tav>
                                      </p:tavLst>
                                    </p:anim>
                                    <p:anim calcmode="lin" valueType="num">
                                      <p:cBhvr>
                                        <p:cTn id="8" dur="500" fill="hold"/>
                                        <p:tgtEl>
                                          <p:spTgt spid="29703"/>
                                        </p:tgtEl>
                                        <p:attrNameLst>
                                          <p:attrName>ppt_y</p:attrName>
                                        </p:attrNameLst>
                                      </p:cBhvr>
                                      <p:tavLst>
                                        <p:tav tm="0">
                                          <p:val>
                                            <p:strVal val="#ppt_y"/>
                                          </p:val>
                                        </p:tav>
                                        <p:tav tm="100000">
                                          <p:val>
                                            <p:strVal val="#ppt_y"/>
                                          </p:val>
                                        </p:tav>
                                      </p:tavLst>
                                    </p:anim>
                                    <p:anim calcmode="lin" valueType="num">
                                      <p:cBhvr>
                                        <p:cTn id="9" dur="500" fill="hold"/>
                                        <p:tgtEl>
                                          <p:spTgt spid="29703"/>
                                        </p:tgtEl>
                                        <p:attrNameLst>
                                          <p:attrName>ppt_w</p:attrName>
                                        </p:attrNameLst>
                                      </p:cBhvr>
                                      <p:tavLst>
                                        <p:tav tm="0">
                                          <p:val>
                                            <p:fltVal val="0"/>
                                          </p:val>
                                        </p:tav>
                                        <p:tav tm="100000">
                                          <p:val>
                                            <p:strVal val="#ppt_w"/>
                                          </p:val>
                                        </p:tav>
                                      </p:tavLst>
                                    </p:anim>
                                    <p:anim calcmode="lin" valueType="num">
                                      <p:cBhvr>
                                        <p:cTn id="10" dur="500" fill="hold"/>
                                        <p:tgtEl>
                                          <p:spTgt spid="29703"/>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29710">
                                            <p:txEl>
                                              <p:pRg st="0" end="0"/>
                                            </p:txEl>
                                          </p:spTgt>
                                        </p:tgtEl>
                                        <p:attrNameLst>
                                          <p:attrName>style.visibility</p:attrName>
                                        </p:attrNameLst>
                                      </p:cBhvr>
                                      <p:to>
                                        <p:strVal val="visible"/>
                                      </p:to>
                                    </p:set>
                                    <p:anim calcmode="lin" valueType="num">
                                      <p:cBhvr additive="base">
                                        <p:cTn id="15" dur="500" fill="hold"/>
                                        <p:tgtEl>
                                          <p:spTgt spid="29710">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97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29710">
                                            <p:txEl>
                                              <p:pRg st="1" end="1"/>
                                            </p:txEl>
                                          </p:spTgt>
                                        </p:tgtEl>
                                        <p:attrNameLst>
                                          <p:attrName>style.visibility</p:attrName>
                                        </p:attrNameLst>
                                      </p:cBhvr>
                                      <p:to>
                                        <p:strVal val="visible"/>
                                      </p:to>
                                    </p:set>
                                    <p:anim calcmode="lin" valueType="num">
                                      <p:cBhvr additive="base">
                                        <p:cTn id="21" dur="500" fill="hold"/>
                                        <p:tgtEl>
                                          <p:spTgt spid="29710">
                                            <p:txEl>
                                              <p:pRg st="1" end="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97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29710">
                                            <p:txEl>
                                              <p:pRg st="2" end="2"/>
                                            </p:txEl>
                                          </p:spTgt>
                                        </p:tgtEl>
                                        <p:attrNameLst>
                                          <p:attrName>style.visibility</p:attrName>
                                        </p:attrNameLst>
                                      </p:cBhvr>
                                      <p:to>
                                        <p:strVal val="visible"/>
                                      </p:to>
                                    </p:set>
                                    <p:anim calcmode="lin" valueType="num">
                                      <p:cBhvr additive="base">
                                        <p:cTn id="27" dur="500" fill="hold"/>
                                        <p:tgtEl>
                                          <p:spTgt spid="29710">
                                            <p:txEl>
                                              <p:pRg st="2" end="2"/>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9710">
                                            <p:txEl>
                                              <p:pRg st="2" end="2"/>
                                            </p:txEl>
                                          </p:spTgt>
                                        </p:tgtEl>
                                        <p:attrNameLst>
                                          <p:attrName>ppt_y</p:attrName>
                                        </p:attrNameLst>
                                      </p:cBhvr>
                                      <p:tavLst>
                                        <p:tav tm="0">
                                          <p:val>
                                            <p:strVal val="#ppt_y"/>
                                          </p:val>
                                        </p:tav>
                                        <p:tav tm="100000">
                                          <p:val>
                                            <p:strVal val="#ppt_y"/>
                                          </p:val>
                                        </p:tav>
                                      </p:tavLst>
                                    </p:anim>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29704"/>
                                        </p:tgtEl>
                                        <p:attrNameLst>
                                          <p:attrName>style.visibility</p:attrName>
                                        </p:attrNameLst>
                                      </p:cBhvr>
                                      <p:to>
                                        <p:strVal val="visible"/>
                                      </p:to>
                                    </p:set>
                                    <p:animEffect transition="in" filter="wipe(left)">
                                      <p:cBhvr>
                                        <p:cTn id="32" dur="500"/>
                                        <p:tgtEl>
                                          <p:spTgt spid="297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3" grpId="0" autoUpdateAnimBg="0"/>
      <p:bldP spid="29704" grpId="0" autoUpdateAnimBg="0"/>
      <p:bldP spid="29710"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ChangeArrowheads="1"/>
          </p:cNvSpPr>
          <p:nvPr/>
        </p:nvSpPr>
        <p:spPr bwMode="auto">
          <a:xfrm>
            <a:off x="0" y="0"/>
            <a:ext cx="9144000" cy="8382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0725" name="Rectangle 5"/>
          <p:cNvSpPr>
            <a:spLocks noChangeArrowheads="1"/>
          </p:cNvSpPr>
          <p:nvPr/>
        </p:nvSpPr>
        <p:spPr bwMode="auto">
          <a:xfrm>
            <a:off x="0" y="6705600"/>
            <a:ext cx="9144000" cy="1524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0727" name="Text Box 7"/>
          <p:cNvSpPr txBox="1">
            <a:spLocks noChangeArrowheads="1"/>
          </p:cNvSpPr>
          <p:nvPr/>
        </p:nvSpPr>
        <p:spPr bwMode="auto">
          <a:xfrm>
            <a:off x="912813" y="1141413"/>
            <a:ext cx="5106987" cy="579437"/>
          </a:xfrm>
          <a:prstGeom prst="rect">
            <a:avLst/>
          </a:prstGeom>
          <a:noFill/>
          <a:ln w="9525">
            <a:noFill/>
            <a:miter lim="800000"/>
            <a:headEnd/>
            <a:tailEnd/>
          </a:ln>
          <a:effectLst/>
        </p:spPr>
        <p:txBody>
          <a:bodyPr>
            <a:spAutoFit/>
          </a:bodyPr>
          <a:lstStyle/>
          <a:p>
            <a:pPr eaLnBrk="0" hangingPunct="0"/>
            <a:r>
              <a:rPr lang="en-US" sz="3200" b="1">
                <a:solidFill>
                  <a:srgbClr val="C20000"/>
                </a:solidFill>
              </a:rPr>
              <a:t>Literary Analysis </a:t>
            </a:r>
            <a:r>
              <a:rPr lang="en-US" sz="1200" b="1" i="1">
                <a:solidFill>
                  <a:srgbClr val="000099"/>
                </a:solidFill>
              </a:rPr>
              <a:t>continued</a:t>
            </a:r>
          </a:p>
        </p:txBody>
      </p:sp>
      <p:sp>
        <p:nvSpPr>
          <p:cNvPr id="30728" name="Text Box 8"/>
          <p:cNvSpPr txBox="1">
            <a:spLocks noChangeArrowheads="1"/>
          </p:cNvSpPr>
          <p:nvPr/>
        </p:nvSpPr>
        <p:spPr bwMode="auto">
          <a:xfrm>
            <a:off x="7696200" y="6324600"/>
            <a:ext cx="1289050" cy="274638"/>
          </a:xfrm>
          <a:prstGeom prst="rect">
            <a:avLst/>
          </a:prstGeom>
          <a:noFill/>
          <a:ln w="9525">
            <a:noFill/>
            <a:miter lim="800000"/>
            <a:headEnd/>
            <a:tailEnd/>
          </a:ln>
          <a:effectLst/>
        </p:spPr>
        <p:txBody>
          <a:bodyPr>
            <a:spAutoFit/>
          </a:bodyPr>
          <a:lstStyle/>
          <a:p>
            <a:pPr algn="r" eaLnBrk="0" hangingPunct="0"/>
            <a:r>
              <a:rPr lang="en-US" sz="1200" b="1" i="1">
                <a:solidFill>
                  <a:srgbClr val="000099"/>
                </a:solidFill>
              </a:rPr>
              <a:t>. . .continued</a:t>
            </a:r>
          </a:p>
        </p:txBody>
      </p:sp>
      <p:sp>
        <p:nvSpPr>
          <p:cNvPr id="30762" name="Rectangle 42"/>
          <p:cNvSpPr>
            <a:spLocks noChangeArrowheads="1"/>
          </p:cNvSpPr>
          <p:nvPr/>
        </p:nvSpPr>
        <p:spPr bwMode="auto">
          <a:xfrm>
            <a:off x="912813" y="1827213"/>
            <a:ext cx="7240587" cy="4421187"/>
          </a:xfrm>
          <a:prstGeom prst="rect">
            <a:avLst/>
          </a:prstGeom>
          <a:noFill/>
          <a:ln w="9525">
            <a:noFill/>
            <a:miter lim="800000"/>
            <a:headEnd/>
            <a:tailEnd/>
          </a:ln>
          <a:effectLst/>
        </p:spPr>
        <p:txBody>
          <a:bodyPr/>
          <a:lstStyle/>
          <a:p>
            <a:pPr marL="307975" indent="-307975">
              <a:lnSpc>
                <a:spcPct val="90000"/>
              </a:lnSpc>
              <a:spcBef>
                <a:spcPct val="20000"/>
              </a:spcBef>
              <a:spcAft>
                <a:spcPct val="35000"/>
              </a:spcAft>
              <a:buFont typeface="Times" charset="0"/>
              <a:buNone/>
            </a:pPr>
            <a:r>
              <a:rPr lang="en-US" sz="2200" b="1"/>
              <a:t>6. </a:t>
            </a:r>
            <a:r>
              <a:rPr lang="en-US" sz="2200" b="1">
                <a:solidFill>
                  <a:srgbClr val="CB6600"/>
                </a:solidFill>
              </a:rPr>
              <a:t>Analyze Tone</a:t>
            </a:r>
            <a:r>
              <a:rPr lang="en-US" sz="2200">
                <a:latin typeface="Times" charset="0"/>
              </a:rPr>
              <a:t> </a:t>
            </a:r>
            <a:r>
              <a:rPr lang="en-US" sz="2200" b="1"/>
              <a:t>One way the author establishes tone is through the characters’ thoughts, words, and actions. Give two examples of how the author creates a humorous tone through the characters.</a:t>
            </a:r>
            <a:endParaRPr lang="en-US" sz="2200">
              <a:latin typeface="Times" charset="0"/>
            </a:endParaRPr>
          </a:p>
          <a:p>
            <a:pPr marL="307975" indent="-307975">
              <a:lnSpc>
                <a:spcPct val="90000"/>
              </a:lnSpc>
              <a:spcBef>
                <a:spcPct val="20000"/>
              </a:spcBef>
              <a:spcAft>
                <a:spcPct val="35000"/>
              </a:spcAft>
              <a:buFont typeface="Times" charset="0"/>
              <a:buNone/>
            </a:pPr>
            <a:r>
              <a:rPr lang="en-US" sz="2200">
                <a:latin typeface="Times" charset="0"/>
              </a:rPr>
              <a:t>		</a:t>
            </a:r>
            <a:r>
              <a:rPr lang="en-US" sz="2200" b="1" i="1">
                <a:solidFill>
                  <a:srgbClr val="006696"/>
                </a:solidFill>
              </a:rPr>
              <a:t>One example of how Namioka creates a humorous tone is through Meg Gleason. After the Lins’ first American dinner party, Meg explains her mother’s hosting style to her new friend, saying nonchalantly, “ She just puts everything on the table and hopes for the best” [lines 63–64]. Another example is the narrator’s sarcastic description of her mother’s approach to the English language [lines 88–93].</a:t>
            </a:r>
            <a:endParaRPr lang="en-US" sz="2200" b="1"/>
          </a:p>
          <a:p>
            <a:pPr marL="307975" indent="-307975">
              <a:lnSpc>
                <a:spcPct val="90000"/>
              </a:lnSpc>
              <a:spcBef>
                <a:spcPct val="20000"/>
              </a:spcBef>
              <a:spcAft>
                <a:spcPct val="35000"/>
              </a:spcAft>
              <a:buFont typeface="Times" charset="0"/>
              <a:buNone/>
            </a:pPr>
            <a:r>
              <a:rPr lang="en-US" sz="2200" b="1"/>
              <a:t>	</a:t>
            </a:r>
            <a:endParaRPr lang="en-US" sz="2600" b="1" i="1">
              <a:solidFill>
                <a:srgbClr val="006696"/>
              </a:solidFill>
            </a:endParaRPr>
          </a:p>
        </p:txBody>
      </p:sp>
      <p:sp>
        <p:nvSpPr>
          <p:cNvPr id="30766" name="AutoShape 46"/>
          <p:cNvSpPr>
            <a:spLocks noChangeAspect="1" noChangeArrowheads="1"/>
          </p:cNvSpPr>
          <p:nvPr/>
        </p:nvSpPr>
        <p:spPr bwMode="auto">
          <a:xfrm>
            <a:off x="5867400" y="228600"/>
            <a:ext cx="2978150" cy="1147763"/>
          </a:xfrm>
          <a:prstGeom prst="roundRect">
            <a:avLst>
              <a:gd name="adj" fmla="val 16667"/>
            </a:avLst>
          </a:prstGeom>
          <a:solidFill>
            <a:schemeClr val="bg1"/>
          </a:solidFill>
          <a:ln w="25400">
            <a:solidFill>
              <a:srgbClr val="000099"/>
            </a:solidFill>
            <a:round/>
            <a:headEnd/>
            <a:tailEnd/>
          </a:ln>
          <a:effectLst/>
        </p:spPr>
        <p:txBody>
          <a:bodyPr wrap="none" anchor="ctr"/>
          <a:lstStyle/>
          <a:p>
            <a:endParaRPr lang="en-US"/>
          </a:p>
        </p:txBody>
      </p:sp>
      <p:pic>
        <p:nvPicPr>
          <p:cNvPr id="30767" name="Picture 47" descr="01AllAmericanSlurp                                             0040B7B0 Macintosh                      BEB7E0B0:"/>
          <p:cNvPicPr>
            <a:picLocks noChangeAspect="1" noChangeArrowheads="1"/>
          </p:cNvPicPr>
          <p:nvPr/>
        </p:nvPicPr>
        <p:blipFill>
          <a:blip r:embed="rId2"/>
          <a:srcRect/>
          <a:stretch>
            <a:fillRect/>
          </a:stretch>
        </p:blipFill>
        <p:spPr bwMode="auto">
          <a:xfrm>
            <a:off x="6413500" y="290513"/>
            <a:ext cx="2120900" cy="1042987"/>
          </a:xfrm>
          <a:prstGeom prst="rect">
            <a:avLst/>
          </a:prstGeom>
          <a:noFill/>
        </p:spPr>
      </p:pic>
      <p:sp>
        <p:nvSpPr>
          <p:cNvPr id="30768" name="Text Box 48"/>
          <p:cNvSpPr txBox="1">
            <a:spLocks noChangeArrowheads="1"/>
          </p:cNvSpPr>
          <p:nvPr/>
        </p:nvSpPr>
        <p:spPr bwMode="auto">
          <a:xfrm>
            <a:off x="381000" y="152400"/>
            <a:ext cx="2652713" cy="701675"/>
          </a:xfrm>
          <a:prstGeom prst="rect">
            <a:avLst/>
          </a:prstGeom>
          <a:noFill/>
          <a:ln w="9525">
            <a:noFill/>
            <a:miter lim="800000"/>
            <a:headEnd/>
            <a:tailEnd/>
          </a:ln>
          <a:effectLst/>
        </p:spPr>
        <p:txBody>
          <a:bodyPr>
            <a:spAutoFit/>
          </a:bodyPr>
          <a:lstStyle/>
          <a:p>
            <a:pPr>
              <a:spcBef>
                <a:spcPct val="50000"/>
              </a:spcBef>
            </a:pPr>
            <a:r>
              <a:rPr lang="en-US" sz="2000" b="1" i="1">
                <a:solidFill>
                  <a:schemeClr val="bg1"/>
                </a:solidFill>
              </a:rPr>
              <a:t>Additional Selection Questions</a:t>
            </a:r>
            <a:endParaRPr lang="en-US" sz="2000" b="1" i="1">
              <a:solidFill>
                <a:srgbClr val="1E8AA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30727"/>
                                        </p:tgtEl>
                                        <p:attrNameLst>
                                          <p:attrName>style.visibility</p:attrName>
                                        </p:attrNameLst>
                                      </p:cBhvr>
                                      <p:to>
                                        <p:strVal val="visible"/>
                                      </p:to>
                                    </p:set>
                                    <p:anim calcmode="lin" valueType="num">
                                      <p:cBhvr>
                                        <p:cTn id="7" dur="500" fill="hold"/>
                                        <p:tgtEl>
                                          <p:spTgt spid="30727"/>
                                        </p:tgtEl>
                                        <p:attrNameLst>
                                          <p:attrName>ppt_x</p:attrName>
                                        </p:attrNameLst>
                                      </p:cBhvr>
                                      <p:tavLst>
                                        <p:tav tm="0">
                                          <p:val>
                                            <p:strVal val="#ppt_x-#ppt_w/2"/>
                                          </p:val>
                                        </p:tav>
                                        <p:tav tm="100000">
                                          <p:val>
                                            <p:strVal val="#ppt_x"/>
                                          </p:val>
                                        </p:tav>
                                      </p:tavLst>
                                    </p:anim>
                                    <p:anim calcmode="lin" valueType="num">
                                      <p:cBhvr>
                                        <p:cTn id="8" dur="500" fill="hold"/>
                                        <p:tgtEl>
                                          <p:spTgt spid="30727"/>
                                        </p:tgtEl>
                                        <p:attrNameLst>
                                          <p:attrName>ppt_y</p:attrName>
                                        </p:attrNameLst>
                                      </p:cBhvr>
                                      <p:tavLst>
                                        <p:tav tm="0">
                                          <p:val>
                                            <p:strVal val="#ppt_y"/>
                                          </p:val>
                                        </p:tav>
                                        <p:tav tm="100000">
                                          <p:val>
                                            <p:strVal val="#ppt_y"/>
                                          </p:val>
                                        </p:tav>
                                      </p:tavLst>
                                    </p:anim>
                                    <p:anim calcmode="lin" valueType="num">
                                      <p:cBhvr>
                                        <p:cTn id="9" dur="500" fill="hold"/>
                                        <p:tgtEl>
                                          <p:spTgt spid="30727"/>
                                        </p:tgtEl>
                                        <p:attrNameLst>
                                          <p:attrName>ppt_w</p:attrName>
                                        </p:attrNameLst>
                                      </p:cBhvr>
                                      <p:tavLst>
                                        <p:tav tm="0">
                                          <p:val>
                                            <p:fltVal val="0"/>
                                          </p:val>
                                        </p:tav>
                                        <p:tav tm="100000">
                                          <p:val>
                                            <p:strVal val="#ppt_w"/>
                                          </p:val>
                                        </p:tav>
                                      </p:tavLst>
                                    </p:anim>
                                    <p:anim calcmode="lin" valueType="num">
                                      <p:cBhvr>
                                        <p:cTn id="10" dur="500" fill="hold"/>
                                        <p:tgtEl>
                                          <p:spTgt spid="30727"/>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30762">
                                            <p:txEl>
                                              <p:pRg st="0" end="0"/>
                                            </p:txEl>
                                          </p:spTgt>
                                        </p:tgtEl>
                                        <p:attrNameLst>
                                          <p:attrName>style.visibility</p:attrName>
                                        </p:attrNameLst>
                                      </p:cBhvr>
                                      <p:to>
                                        <p:strVal val="visible"/>
                                      </p:to>
                                    </p:set>
                                    <p:anim calcmode="lin" valueType="num">
                                      <p:cBhvr additive="base">
                                        <p:cTn id="15" dur="500" fill="hold"/>
                                        <p:tgtEl>
                                          <p:spTgt spid="30762">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076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0762">
                                            <p:txEl>
                                              <p:pRg st="1" end="1"/>
                                            </p:txEl>
                                          </p:spTgt>
                                        </p:tgtEl>
                                        <p:attrNameLst>
                                          <p:attrName>style.visibility</p:attrName>
                                        </p:attrNameLst>
                                      </p:cBhvr>
                                      <p:to>
                                        <p:strVal val="visible"/>
                                      </p:to>
                                    </p:set>
                                    <p:anim calcmode="lin" valueType="num">
                                      <p:cBhvr additive="base">
                                        <p:cTn id="21" dur="500" fill="hold"/>
                                        <p:tgtEl>
                                          <p:spTgt spid="30762">
                                            <p:txEl>
                                              <p:pRg st="1" end="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076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0762">
                                            <p:txEl>
                                              <p:pRg st="2" end="2"/>
                                            </p:txEl>
                                          </p:spTgt>
                                        </p:tgtEl>
                                        <p:attrNameLst>
                                          <p:attrName>style.visibility</p:attrName>
                                        </p:attrNameLst>
                                      </p:cBhvr>
                                      <p:to>
                                        <p:strVal val="visible"/>
                                      </p:to>
                                    </p:set>
                                    <p:anim calcmode="lin" valueType="num">
                                      <p:cBhvr additive="base">
                                        <p:cTn id="27" dur="500" fill="hold"/>
                                        <p:tgtEl>
                                          <p:spTgt spid="30762">
                                            <p:txEl>
                                              <p:pRg st="2" end="2"/>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0762">
                                            <p:txEl>
                                              <p:pRg st="2" end="2"/>
                                            </p:txEl>
                                          </p:spTgt>
                                        </p:tgtEl>
                                        <p:attrNameLst>
                                          <p:attrName>ppt_y</p:attrName>
                                        </p:attrNameLst>
                                      </p:cBhvr>
                                      <p:tavLst>
                                        <p:tav tm="0">
                                          <p:val>
                                            <p:strVal val="#ppt_y"/>
                                          </p:val>
                                        </p:tav>
                                        <p:tav tm="100000">
                                          <p:val>
                                            <p:strVal val="#ppt_y"/>
                                          </p:val>
                                        </p:tav>
                                      </p:tavLst>
                                    </p:anim>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30728"/>
                                        </p:tgtEl>
                                        <p:attrNameLst>
                                          <p:attrName>style.visibility</p:attrName>
                                        </p:attrNameLst>
                                      </p:cBhvr>
                                      <p:to>
                                        <p:strVal val="visible"/>
                                      </p:to>
                                    </p:set>
                                    <p:animEffect transition="in" filter="wipe(left)">
                                      <p:cBhvr>
                                        <p:cTn id="32" dur="500"/>
                                        <p:tgtEl>
                                          <p:spTgt spid="307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7" grpId="0" autoUpdateAnimBg="0"/>
      <p:bldP spid="30728" grpId="0" autoUpdateAnimBg="0"/>
      <p:bldP spid="30762"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0"/>
            <a:ext cx="9144000" cy="8382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6867" name="Rectangle 3"/>
          <p:cNvSpPr>
            <a:spLocks noChangeArrowheads="1"/>
          </p:cNvSpPr>
          <p:nvPr/>
        </p:nvSpPr>
        <p:spPr bwMode="auto">
          <a:xfrm>
            <a:off x="0" y="6705600"/>
            <a:ext cx="9144000" cy="1524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6869" name="Text Box 5"/>
          <p:cNvSpPr txBox="1">
            <a:spLocks noChangeArrowheads="1"/>
          </p:cNvSpPr>
          <p:nvPr/>
        </p:nvSpPr>
        <p:spPr bwMode="auto">
          <a:xfrm>
            <a:off x="912813" y="1141413"/>
            <a:ext cx="5106987" cy="579437"/>
          </a:xfrm>
          <a:prstGeom prst="rect">
            <a:avLst/>
          </a:prstGeom>
          <a:noFill/>
          <a:ln w="9525">
            <a:noFill/>
            <a:miter lim="800000"/>
            <a:headEnd/>
            <a:tailEnd/>
          </a:ln>
          <a:effectLst/>
        </p:spPr>
        <p:txBody>
          <a:bodyPr>
            <a:spAutoFit/>
          </a:bodyPr>
          <a:lstStyle/>
          <a:p>
            <a:pPr eaLnBrk="0" hangingPunct="0"/>
            <a:r>
              <a:rPr lang="en-US" sz="3200" b="1">
                <a:solidFill>
                  <a:srgbClr val="C20000"/>
                </a:solidFill>
              </a:rPr>
              <a:t>Literary Analysis </a:t>
            </a:r>
            <a:r>
              <a:rPr lang="en-US" sz="1200" b="1" i="1">
                <a:solidFill>
                  <a:srgbClr val="000099"/>
                </a:solidFill>
              </a:rPr>
              <a:t>continued</a:t>
            </a:r>
          </a:p>
        </p:txBody>
      </p:sp>
      <p:sp>
        <p:nvSpPr>
          <p:cNvPr id="36870" name="Text Box 6"/>
          <p:cNvSpPr txBox="1">
            <a:spLocks noChangeArrowheads="1"/>
          </p:cNvSpPr>
          <p:nvPr/>
        </p:nvSpPr>
        <p:spPr bwMode="auto">
          <a:xfrm>
            <a:off x="7696200" y="6324600"/>
            <a:ext cx="1289050" cy="274638"/>
          </a:xfrm>
          <a:prstGeom prst="rect">
            <a:avLst/>
          </a:prstGeom>
          <a:noFill/>
          <a:ln w="9525">
            <a:noFill/>
            <a:miter lim="800000"/>
            <a:headEnd/>
            <a:tailEnd/>
          </a:ln>
          <a:effectLst/>
        </p:spPr>
        <p:txBody>
          <a:bodyPr>
            <a:spAutoFit/>
          </a:bodyPr>
          <a:lstStyle/>
          <a:p>
            <a:pPr algn="r" eaLnBrk="0" hangingPunct="0"/>
            <a:r>
              <a:rPr lang="en-US" sz="1200" b="1" i="1">
                <a:solidFill>
                  <a:srgbClr val="000099"/>
                </a:solidFill>
              </a:rPr>
              <a:t>. . .continued</a:t>
            </a:r>
          </a:p>
        </p:txBody>
      </p:sp>
      <p:sp>
        <p:nvSpPr>
          <p:cNvPr id="36871" name="Rectangle 7"/>
          <p:cNvSpPr>
            <a:spLocks noChangeArrowheads="1"/>
          </p:cNvSpPr>
          <p:nvPr/>
        </p:nvSpPr>
        <p:spPr bwMode="auto">
          <a:xfrm>
            <a:off x="912813" y="1827213"/>
            <a:ext cx="7240587" cy="4421187"/>
          </a:xfrm>
          <a:prstGeom prst="rect">
            <a:avLst/>
          </a:prstGeom>
          <a:noFill/>
          <a:ln w="9525">
            <a:noFill/>
            <a:miter lim="800000"/>
            <a:headEnd/>
            <a:tailEnd/>
          </a:ln>
          <a:effectLst/>
        </p:spPr>
        <p:txBody>
          <a:bodyPr/>
          <a:lstStyle/>
          <a:p>
            <a:pPr marL="307975" indent="-307975">
              <a:lnSpc>
                <a:spcPct val="90000"/>
              </a:lnSpc>
              <a:spcBef>
                <a:spcPct val="20000"/>
              </a:spcBef>
              <a:spcAft>
                <a:spcPct val="35000"/>
              </a:spcAft>
              <a:buFont typeface="Times" charset="0"/>
              <a:buNone/>
            </a:pPr>
            <a:r>
              <a:rPr lang="en-US" sz="2200" b="1"/>
              <a:t>7. </a:t>
            </a:r>
            <a:r>
              <a:rPr lang="en-US" sz="2200" b="1">
                <a:solidFill>
                  <a:srgbClr val="CB6600"/>
                </a:solidFill>
              </a:rPr>
              <a:t>Analyze Point of View</a:t>
            </a:r>
            <a:r>
              <a:rPr lang="en-US" sz="2200">
                <a:latin typeface="Times" charset="0"/>
              </a:rPr>
              <a:t> </a:t>
            </a:r>
            <a:r>
              <a:rPr lang="en-US" sz="2200" b="1"/>
              <a:t>How would this story be different if it were told from Meg’s point of view?</a:t>
            </a:r>
          </a:p>
          <a:p>
            <a:pPr marL="307975" indent="-307975">
              <a:lnSpc>
                <a:spcPct val="90000"/>
              </a:lnSpc>
              <a:spcBef>
                <a:spcPct val="20000"/>
              </a:spcBef>
              <a:spcAft>
                <a:spcPct val="35000"/>
              </a:spcAft>
              <a:buFont typeface="Times" charset="0"/>
              <a:buNone/>
            </a:pPr>
            <a:r>
              <a:rPr lang="en-US" sz="2200">
                <a:latin typeface="Times" charset="0"/>
              </a:rPr>
              <a:t>		</a:t>
            </a:r>
            <a:r>
              <a:rPr lang="en-US" sz="2200" b="1" i="1">
                <a:solidFill>
                  <a:srgbClr val="006696"/>
                </a:solidFill>
              </a:rPr>
              <a:t>Readers would experience only Meg’s opinion of the narrator and her family. Readers wouldn’t realize the difficulties involved in starting a life in a new culture.</a:t>
            </a:r>
            <a:endParaRPr lang="en-US" sz="2200" b="1"/>
          </a:p>
          <a:p>
            <a:pPr marL="307975" indent="-307975">
              <a:lnSpc>
                <a:spcPct val="90000"/>
              </a:lnSpc>
              <a:spcBef>
                <a:spcPct val="20000"/>
              </a:spcBef>
              <a:spcAft>
                <a:spcPct val="35000"/>
              </a:spcAft>
              <a:buFont typeface="Times" charset="0"/>
              <a:buNone/>
            </a:pPr>
            <a:r>
              <a:rPr lang="en-US" sz="2200" b="1"/>
              <a:t>	</a:t>
            </a:r>
          </a:p>
        </p:txBody>
      </p:sp>
      <p:sp>
        <p:nvSpPr>
          <p:cNvPr id="36872" name="AutoShape 8"/>
          <p:cNvSpPr>
            <a:spLocks noChangeAspect="1" noChangeArrowheads="1"/>
          </p:cNvSpPr>
          <p:nvPr/>
        </p:nvSpPr>
        <p:spPr bwMode="auto">
          <a:xfrm>
            <a:off x="5867400" y="228600"/>
            <a:ext cx="2978150" cy="1147763"/>
          </a:xfrm>
          <a:prstGeom prst="roundRect">
            <a:avLst>
              <a:gd name="adj" fmla="val 16667"/>
            </a:avLst>
          </a:prstGeom>
          <a:solidFill>
            <a:schemeClr val="bg1"/>
          </a:solidFill>
          <a:ln w="25400">
            <a:solidFill>
              <a:srgbClr val="000099"/>
            </a:solidFill>
            <a:round/>
            <a:headEnd/>
            <a:tailEnd/>
          </a:ln>
          <a:effectLst/>
        </p:spPr>
        <p:txBody>
          <a:bodyPr wrap="none" anchor="ctr"/>
          <a:lstStyle/>
          <a:p>
            <a:endParaRPr lang="en-US"/>
          </a:p>
        </p:txBody>
      </p:sp>
      <p:pic>
        <p:nvPicPr>
          <p:cNvPr id="36873" name="Picture 9" descr="01AllAmericanSlurp                                             0040B7B0 Macintosh                      BEB7E0B0:"/>
          <p:cNvPicPr>
            <a:picLocks noChangeAspect="1" noChangeArrowheads="1"/>
          </p:cNvPicPr>
          <p:nvPr/>
        </p:nvPicPr>
        <p:blipFill>
          <a:blip r:embed="rId2"/>
          <a:srcRect/>
          <a:stretch>
            <a:fillRect/>
          </a:stretch>
        </p:blipFill>
        <p:spPr bwMode="auto">
          <a:xfrm>
            <a:off x="6413500" y="290513"/>
            <a:ext cx="2120900" cy="1042987"/>
          </a:xfrm>
          <a:prstGeom prst="rect">
            <a:avLst/>
          </a:prstGeom>
          <a:noFill/>
        </p:spPr>
      </p:pic>
      <p:sp>
        <p:nvSpPr>
          <p:cNvPr id="36874" name="Text Box 10"/>
          <p:cNvSpPr txBox="1">
            <a:spLocks noChangeArrowheads="1"/>
          </p:cNvSpPr>
          <p:nvPr/>
        </p:nvSpPr>
        <p:spPr bwMode="auto">
          <a:xfrm>
            <a:off x="381000" y="152400"/>
            <a:ext cx="2652713" cy="701675"/>
          </a:xfrm>
          <a:prstGeom prst="rect">
            <a:avLst/>
          </a:prstGeom>
          <a:noFill/>
          <a:ln w="9525">
            <a:noFill/>
            <a:miter lim="800000"/>
            <a:headEnd/>
            <a:tailEnd/>
          </a:ln>
          <a:effectLst/>
        </p:spPr>
        <p:txBody>
          <a:bodyPr>
            <a:spAutoFit/>
          </a:bodyPr>
          <a:lstStyle/>
          <a:p>
            <a:pPr>
              <a:spcBef>
                <a:spcPct val="50000"/>
              </a:spcBef>
            </a:pPr>
            <a:r>
              <a:rPr lang="en-US" sz="2000" b="1" i="1">
                <a:solidFill>
                  <a:schemeClr val="bg1"/>
                </a:solidFill>
              </a:rPr>
              <a:t>Additional Selection Questions</a:t>
            </a:r>
            <a:endParaRPr lang="en-US" sz="2000" b="1" i="1">
              <a:solidFill>
                <a:srgbClr val="1E8AA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36869"/>
                                        </p:tgtEl>
                                        <p:attrNameLst>
                                          <p:attrName>style.visibility</p:attrName>
                                        </p:attrNameLst>
                                      </p:cBhvr>
                                      <p:to>
                                        <p:strVal val="visible"/>
                                      </p:to>
                                    </p:set>
                                    <p:anim calcmode="lin" valueType="num">
                                      <p:cBhvr>
                                        <p:cTn id="7" dur="500" fill="hold"/>
                                        <p:tgtEl>
                                          <p:spTgt spid="36869"/>
                                        </p:tgtEl>
                                        <p:attrNameLst>
                                          <p:attrName>ppt_x</p:attrName>
                                        </p:attrNameLst>
                                      </p:cBhvr>
                                      <p:tavLst>
                                        <p:tav tm="0">
                                          <p:val>
                                            <p:strVal val="#ppt_x-#ppt_w/2"/>
                                          </p:val>
                                        </p:tav>
                                        <p:tav tm="100000">
                                          <p:val>
                                            <p:strVal val="#ppt_x"/>
                                          </p:val>
                                        </p:tav>
                                      </p:tavLst>
                                    </p:anim>
                                    <p:anim calcmode="lin" valueType="num">
                                      <p:cBhvr>
                                        <p:cTn id="8" dur="500" fill="hold"/>
                                        <p:tgtEl>
                                          <p:spTgt spid="36869"/>
                                        </p:tgtEl>
                                        <p:attrNameLst>
                                          <p:attrName>ppt_y</p:attrName>
                                        </p:attrNameLst>
                                      </p:cBhvr>
                                      <p:tavLst>
                                        <p:tav tm="0">
                                          <p:val>
                                            <p:strVal val="#ppt_y"/>
                                          </p:val>
                                        </p:tav>
                                        <p:tav tm="100000">
                                          <p:val>
                                            <p:strVal val="#ppt_y"/>
                                          </p:val>
                                        </p:tav>
                                      </p:tavLst>
                                    </p:anim>
                                    <p:anim calcmode="lin" valueType="num">
                                      <p:cBhvr>
                                        <p:cTn id="9" dur="500" fill="hold"/>
                                        <p:tgtEl>
                                          <p:spTgt spid="36869"/>
                                        </p:tgtEl>
                                        <p:attrNameLst>
                                          <p:attrName>ppt_w</p:attrName>
                                        </p:attrNameLst>
                                      </p:cBhvr>
                                      <p:tavLst>
                                        <p:tav tm="0">
                                          <p:val>
                                            <p:fltVal val="0"/>
                                          </p:val>
                                        </p:tav>
                                        <p:tav tm="100000">
                                          <p:val>
                                            <p:strVal val="#ppt_w"/>
                                          </p:val>
                                        </p:tav>
                                      </p:tavLst>
                                    </p:anim>
                                    <p:anim calcmode="lin" valueType="num">
                                      <p:cBhvr>
                                        <p:cTn id="10" dur="500" fill="hold"/>
                                        <p:tgtEl>
                                          <p:spTgt spid="36869"/>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36871">
                                            <p:txEl>
                                              <p:pRg st="0" end="0"/>
                                            </p:txEl>
                                          </p:spTgt>
                                        </p:tgtEl>
                                        <p:attrNameLst>
                                          <p:attrName>style.visibility</p:attrName>
                                        </p:attrNameLst>
                                      </p:cBhvr>
                                      <p:to>
                                        <p:strVal val="visible"/>
                                      </p:to>
                                    </p:set>
                                    <p:anim calcmode="lin" valueType="num">
                                      <p:cBhvr additive="base">
                                        <p:cTn id="15" dur="500" fill="hold"/>
                                        <p:tgtEl>
                                          <p:spTgt spid="36871">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68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6871">
                                            <p:txEl>
                                              <p:pRg st="1" end="1"/>
                                            </p:txEl>
                                          </p:spTgt>
                                        </p:tgtEl>
                                        <p:attrNameLst>
                                          <p:attrName>style.visibility</p:attrName>
                                        </p:attrNameLst>
                                      </p:cBhvr>
                                      <p:to>
                                        <p:strVal val="visible"/>
                                      </p:to>
                                    </p:set>
                                    <p:anim calcmode="lin" valueType="num">
                                      <p:cBhvr additive="base">
                                        <p:cTn id="21" dur="500" fill="hold"/>
                                        <p:tgtEl>
                                          <p:spTgt spid="36871">
                                            <p:txEl>
                                              <p:pRg st="1" end="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68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6871">
                                            <p:txEl>
                                              <p:pRg st="2" end="2"/>
                                            </p:txEl>
                                          </p:spTgt>
                                        </p:tgtEl>
                                        <p:attrNameLst>
                                          <p:attrName>style.visibility</p:attrName>
                                        </p:attrNameLst>
                                      </p:cBhvr>
                                      <p:to>
                                        <p:strVal val="visible"/>
                                      </p:to>
                                    </p:set>
                                    <p:anim calcmode="lin" valueType="num">
                                      <p:cBhvr additive="base">
                                        <p:cTn id="27" dur="500" fill="hold"/>
                                        <p:tgtEl>
                                          <p:spTgt spid="36871">
                                            <p:txEl>
                                              <p:pRg st="2" end="2"/>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6871">
                                            <p:txEl>
                                              <p:pRg st="2" end="2"/>
                                            </p:txEl>
                                          </p:spTgt>
                                        </p:tgtEl>
                                        <p:attrNameLst>
                                          <p:attrName>ppt_y</p:attrName>
                                        </p:attrNameLst>
                                      </p:cBhvr>
                                      <p:tavLst>
                                        <p:tav tm="0">
                                          <p:val>
                                            <p:strVal val="#ppt_y"/>
                                          </p:val>
                                        </p:tav>
                                        <p:tav tm="100000">
                                          <p:val>
                                            <p:strVal val="#ppt_y"/>
                                          </p:val>
                                        </p:tav>
                                      </p:tavLst>
                                    </p:anim>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36870"/>
                                        </p:tgtEl>
                                        <p:attrNameLst>
                                          <p:attrName>style.visibility</p:attrName>
                                        </p:attrNameLst>
                                      </p:cBhvr>
                                      <p:to>
                                        <p:strVal val="visible"/>
                                      </p:to>
                                    </p:set>
                                    <p:animEffect transition="in" filter="wipe(left)">
                                      <p:cBhvr>
                                        <p:cTn id="32" dur="500"/>
                                        <p:tgtEl>
                                          <p:spTgt spid="368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autoUpdateAnimBg="0"/>
      <p:bldP spid="36870" grpId="0" autoUpdateAnimBg="0"/>
      <p:bldP spid="3687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ChangeArrowheads="1"/>
          </p:cNvSpPr>
          <p:nvPr/>
        </p:nvSpPr>
        <p:spPr bwMode="auto">
          <a:xfrm>
            <a:off x="0" y="0"/>
            <a:ext cx="9144000" cy="8382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2773" name="Rectangle 5"/>
          <p:cNvSpPr>
            <a:spLocks noChangeArrowheads="1"/>
          </p:cNvSpPr>
          <p:nvPr/>
        </p:nvSpPr>
        <p:spPr bwMode="auto">
          <a:xfrm>
            <a:off x="0" y="6705600"/>
            <a:ext cx="9144000" cy="1524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2775" name="Text Box 7"/>
          <p:cNvSpPr txBox="1">
            <a:spLocks noChangeArrowheads="1"/>
          </p:cNvSpPr>
          <p:nvPr/>
        </p:nvSpPr>
        <p:spPr bwMode="auto">
          <a:xfrm>
            <a:off x="912813" y="1141413"/>
            <a:ext cx="7773987" cy="579437"/>
          </a:xfrm>
          <a:prstGeom prst="rect">
            <a:avLst/>
          </a:prstGeom>
          <a:noFill/>
          <a:ln w="9525">
            <a:noFill/>
            <a:miter lim="800000"/>
            <a:headEnd/>
            <a:tailEnd/>
          </a:ln>
          <a:effectLst/>
        </p:spPr>
        <p:txBody>
          <a:bodyPr>
            <a:spAutoFit/>
          </a:bodyPr>
          <a:lstStyle/>
          <a:p>
            <a:pPr eaLnBrk="0" hangingPunct="0"/>
            <a:r>
              <a:rPr lang="en-US" sz="3200" b="1">
                <a:solidFill>
                  <a:srgbClr val="C20000"/>
                </a:solidFill>
              </a:rPr>
              <a:t>Extension and Challenge </a:t>
            </a:r>
            <a:r>
              <a:rPr lang="en-US" sz="1200" b="1" i="1">
                <a:solidFill>
                  <a:srgbClr val="000099"/>
                </a:solidFill>
              </a:rPr>
              <a:t>continued</a:t>
            </a:r>
          </a:p>
        </p:txBody>
      </p:sp>
      <p:sp>
        <p:nvSpPr>
          <p:cNvPr id="32776" name="Text Box 8"/>
          <p:cNvSpPr txBox="1">
            <a:spLocks noChangeArrowheads="1"/>
          </p:cNvSpPr>
          <p:nvPr/>
        </p:nvSpPr>
        <p:spPr bwMode="auto">
          <a:xfrm>
            <a:off x="7696200" y="6324600"/>
            <a:ext cx="1289050" cy="274638"/>
          </a:xfrm>
          <a:prstGeom prst="rect">
            <a:avLst/>
          </a:prstGeom>
          <a:noFill/>
          <a:ln w="9525">
            <a:noFill/>
            <a:miter lim="800000"/>
            <a:headEnd/>
            <a:tailEnd/>
          </a:ln>
          <a:effectLst/>
        </p:spPr>
        <p:txBody>
          <a:bodyPr>
            <a:spAutoFit/>
          </a:bodyPr>
          <a:lstStyle/>
          <a:p>
            <a:pPr algn="r" eaLnBrk="0" hangingPunct="0"/>
            <a:r>
              <a:rPr lang="en-US" sz="1200" b="1" i="1">
                <a:solidFill>
                  <a:srgbClr val="000099"/>
                </a:solidFill>
              </a:rPr>
              <a:t>. . .continued</a:t>
            </a:r>
          </a:p>
        </p:txBody>
      </p:sp>
      <p:sp>
        <p:nvSpPr>
          <p:cNvPr id="32780" name="Rectangle 12"/>
          <p:cNvSpPr>
            <a:spLocks noChangeArrowheads="1"/>
          </p:cNvSpPr>
          <p:nvPr/>
        </p:nvSpPr>
        <p:spPr bwMode="auto">
          <a:xfrm>
            <a:off x="912813" y="1827213"/>
            <a:ext cx="7240587" cy="4344987"/>
          </a:xfrm>
          <a:prstGeom prst="rect">
            <a:avLst/>
          </a:prstGeom>
          <a:noFill/>
          <a:ln w="9525">
            <a:noFill/>
            <a:miter lim="800000"/>
            <a:headEnd/>
            <a:tailEnd/>
          </a:ln>
          <a:effectLst/>
        </p:spPr>
        <p:txBody>
          <a:bodyPr/>
          <a:lstStyle/>
          <a:p>
            <a:pPr marL="307975" indent="-307975">
              <a:lnSpc>
                <a:spcPct val="90000"/>
              </a:lnSpc>
              <a:spcBef>
                <a:spcPct val="20000"/>
              </a:spcBef>
              <a:spcAft>
                <a:spcPct val="35000"/>
              </a:spcAft>
              <a:buFont typeface="Times" charset="0"/>
              <a:buNone/>
            </a:pPr>
            <a:r>
              <a:rPr lang="en-US" sz="2200" b="1"/>
              <a:t>8. </a:t>
            </a:r>
            <a:r>
              <a:rPr lang="en-US" sz="2200" b="1">
                <a:solidFill>
                  <a:srgbClr val="CB6600"/>
                </a:solidFill>
              </a:rPr>
              <a:t>Evaluate Tone</a:t>
            </a:r>
            <a:r>
              <a:rPr lang="en-US" sz="2200">
                <a:latin typeface="Times" charset="0"/>
              </a:rPr>
              <a:t> </a:t>
            </a:r>
            <a:r>
              <a:rPr lang="en-US" sz="2200" b="1"/>
              <a:t>Is the author’s tone an effective way to present the theme in “The All-American Slurp”? Why or why not?</a:t>
            </a:r>
            <a:r>
              <a:rPr lang="en-US" sz="2200">
                <a:latin typeface="Times" charset="0"/>
              </a:rPr>
              <a:t> </a:t>
            </a:r>
          </a:p>
          <a:p>
            <a:pPr marL="307975" indent="-307975">
              <a:lnSpc>
                <a:spcPct val="90000"/>
              </a:lnSpc>
              <a:spcBef>
                <a:spcPct val="20000"/>
              </a:spcBef>
              <a:spcAft>
                <a:spcPct val="35000"/>
              </a:spcAft>
              <a:buFont typeface="Times" charset="0"/>
              <a:buNone/>
            </a:pPr>
            <a:r>
              <a:rPr lang="en-US" sz="2200">
                <a:latin typeface="Times" charset="0"/>
              </a:rPr>
              <a:t>		</a:t>
            </a:r>
            <a:r>
              <a:rPr lang="en-US" sz="2200" b="1" i="1">
                <a:solidFill>
                  <a:srgbClr val="006696"/>
                </a:solidFill>
              </a:rPr>
              <a:t>Answers will vary. Students should identify the theme and ways in which the tone is or isn’t effective in supporting the theme.</a:t>
            </a:r>
            <a:endParaRPr lang="en-US" sz="2600" b="1" i="1">
              <a:solidFill>
                <a:srgbClr val="006696"/>
              </a:solidFill>
            </a:endParaRPr>
          </a:p>
        </p:txBody>
      </p:sp>
      <p:sp>
        <p:nvSpPr>
          <p:cNvPr id="32782" name="AutoShape 14"/>
          <p:cNvSpPr>
            <a:spLocks noChangeAspect="1" noChangeArrowheads="1"/>
          </p:cNvSpPr>
          <p:nvPr/>
        </p:nvSpPr>
        <p:spPr bwMode="auto">
          <a:xfrm>
            <a:off x="5867400" y="228600"/>
            <a:ext cx="2978150" cy="1147763"/>
          </a:xfrm>
          <a:prstGeom prst="roundRect">
            <a:avLst>
              <a:gd name="adj" fmla="val 16667"/>
            </a:avLst>
          </a:prstGeom>
          <a:solidFill>
            <a:schemeClr val="bg1"/>
          </a:solidFill>
          <a:ln w="25400">
            <a:solidFill>
              <a:srgbClr val="000099"/>
            </a:solidFill>
            <a:round/>
            <a:headEnd/>
            <a:tailEnd/>
          </a:ln>
          <a:effectLst/>
        </p:spPr>
        <p:txBody>
          <a:bodyPr wrap="none" anchor="ctr"/>
          <a:lstStyle/>
          <a:p>
            <a:endParaRPr lang="en-US"/>
          </a:p>
        </p:txBody>
      </p:sp>
      <p:pic>
        <p:nvPicPr>
          <p:cNvPr id="32783" name="Picture 15" descr="01AllAmericanSlurp                                             0040B7B0 Macintosh                      BEB7E0B0:"/>
          <p:cNvPicPr>
            <a:picLocks noChangeAspect="1" noChangeArrowheads="1"/>
          </p:cNvPicPr>
          <p:nvPr/>
        </p:nvPicPr>
        <p:blipFill>
          <a:blip r:embed="rId2"/>
          <a:srcRect/>
          <a:stretch>
            <a:fillRect/>
          </a:stretch>
        </p:blipFill>
        <p:spPr bwMode="auto">
          <a:xfrm>
            <a:off x="6413500" y="290513"/>
            <a:ext cx="2120900" cy="1042987"/>
          </a:xfrm>
          <a:prstGeom prst="rect">
            <a:avLst/>
          </a:prstGeom>
          <a:noFill/>
        </p:spPr>
      </p:pic>
      <p:sp>
        <p:nvSpPr>
          <p:cNvPr id="32784" name="Text Box 16"/>
          <p:cNvSpPr txBox="1">
            <a:spLocks noChangeArrowheads="1"/>
          </p:cNvSpPr>
          <p:nvPr/>
        </p:nvSpPr>
        <p:spPr bwMode="auto">
          <a:xfrm>
            <a:off x="381000" y="152400"/>
            <a:ext cx="2652713" cy="701675"/>
          </a:xfrm>
          <a:prstGeom prst="rect">
            <a:avLst/>
          </a:prstGeom>
          <a:noFill/>
          <a:ln w="9525">
            <a:noFill/>
            <a:miter lim="800000"/>
            <a:headEnd/>
            <a:tailEnd/>
          </a:ln>
          <a:effectLst/>
        </p:spPr>
        <p:txBody>
          <a:bodyPr>
            <a:spAutoFit/>
          </a:bodyPr>
          <a:lstStyle/>
          <a:p>
            <a:pPr>
              <a:spcBef>
                <a:spcPct val="50000"/>
              </a:spcBef>
            </a:pPr>
            <a:r>
              <a:rPr lang="en-US" sz="2000" b="1" i="1">
                <a:solidFill>
                  <a:schemeClr val="bg1"/>
                </a:solidFill>
              </a:rPr>
              <a:t>Additional Selection Questions</a:t>
            </a:r>
            <a:endParaRPr lang="en-US" sz="2000" b="1" i="1">
              <a:solidFill>
                <a:srgbClr val="1E8AA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32775"/>
                                        </p:tgtEl>
                                        <p:attrNameLst>
                                          <p:attrName>style.visibility</p:attrName>
                                        </p:attrNameLst>
                                      </p:cBhvr>
                                      <p:to>
                                        <p:strVal val="visible"/>
                                      </p:to>
                                    </p:set>
                                    <p:anim calcmode="lin" valueType="num">
                                      <p:cBhvr>
                                        <p:cTn id="7" dur="500" fill="hold"/>
                                        <p:tgtEl>
                                          <p:spTgt spid="32775"/>
                                        </p:tgtEl>
                                        <p:attrNameLst>
                                          <p:attrName>ppt_x</p:attrName>
                                        </p:attrNameLst>
                                      </p:cBhvr>
                                      <p:tavLst>
                                        <p:tav tm="0">
                                          <p:val>
                                            <p:strVal val="#ppt_x-#ppt_w/2"/>
                                          </p:val>
                                        </p:tav>
                                        <p:tav tm="100000">
                                          <p:val>
                                            <p:strVal val="#ppt_x"/>
                                          </p:val>
                                        </p:tav>
                                      </p:tavLst>
                                    </p:anim>
                                    <p:anim calcmode="lin" valueType="num">
                                      <p:cBhvr>
                                        <p:cTn id="8" dur="500" fill="hold"/>
                                        <p:tgtEl>
                                          <p:spTgt spid="32775"/>
                                        </p:tgtEl>
                                        <p:attrNameLst>
                                          <p:attrName>ppt_y</p:attrName>
                                        </p:attrNameLst>
                                      </p:cBhvr>
                                      <p:tavLst>
                                        <p:tav tm="0">
                                          <p:val>
                                            <p:strVal val="#ppt_y"/>
                                          </p:val>
                                        </p:tav>
                                        <p:tav tm="100000">
                                          <p:val>
                                            <p:strVal val="#ppt_y"/>
                                          </p:val>
                                        </p:tav>
                                      </p:tavLst>
                                    </p:anim>
                                    <p:anim calcmode="lin" valueType="num">
                                      <p:cBhvr>
                                        <p:cTn id="9" dur="500" fill="hold"/>
                                        <p:tgtEl>
                                          <p:spTgt spid="32775"/>
                                        </p:tgtEl>
                                        <p:attrNameLst>
                                          <p:attrName>ppt_w</p:attrName>
                                        </p:attrNameLst>
                                      </p:cBhvr>
                                      <p:tavLst>
                                        <p:tav tm="0">
                                          <p:val>
                                            <p:fltVal val="0"/>
                                          </p:val>
                                        </p:tav>
                                        <p:tav tm="100000">
                                          <p:val>
                                            <p:strVal val="#ppt_w"/>
                                          </p:val>
                                        </p:tav>
                                      </p:tavLst>
                                    </p:anim>
                                    <p:anim calcmode="lin" valueType="num">
                                      <p:cBhvr>
                                        <p:cTn id="10" dur="500" fill="hold"/>
                                        <p:tgtEl>
                                          <p:spTgt spid="32775"/>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32780">
                                            <p:txEl>
                                              <p:pRg st="0" end="0"/>
                                            </p:txEl>
                                          </p:spTgt>
                                        </p:tgtEl>
                                        <p:attrNameLst>
                                          <p:attrName>style.visibility</p:attrName>
                                        </p:attrNameLst>
                                      </p:cBhvr>
                                      <p:to>
                                        <p:strVal val="visible"/>
                                      </p:to>
                                    </p:set>
                                    <p:anim calcmode="lin" valueType="num">
                                      <p:cBhvr additive="base">
                                        <p:cTn id="15" dur="500" fill="hold"/>
                                        <p:tgtEl>
                                          <p:spTgt spid="32780">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278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2780">
                                            <p:txEl>
                                              <p:pRg st="1" end="1"/>
                                            </p:txEl>
                                          </p:spTgt>
                                        </p:tgtEl>
                                        <p:attrNameLst>
                                          <p:attrName>style.visibility</p:attrName>
                                        </p:attrNameLst>
                                      </p:cBhvr>
                                      <p:to>
                                        <p:strVal val="visible"/>
                                      </p:to>
                                    </p:set>
                                    <p:anim calcmode="lin" valueType="num">
                                      <p:cBhvr additive="base">
                                        <p:cTn id="21" dur="500" fill="hold"/>
                                        <p:tgtEl>
                                          <p:spTgt spid="32780">
                                            <p:txEl>
                                              <p:pRg st="1" end="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2780">
                                            <p:txEl>
                                              <p:pRg st="1" end="1"/>
                                            </p:txEl>
                                          </p:spTgt>
                                        </p:tgtEl>
                                        <p:attrNameLst>
                                          <p:attrName>ppt_y</p:attrName>
                                        </p:attrNameLst>
                                      </p:cBhvr>
                                      <p:tavLst>
                                        <p:tav tm="0">
                                          <p:val>
                                            <p:strVal val="#ppt_y"/>
                                          </p:val>
                                        </p:tav>
                                        <p:tav tm="100000">
                                          <p:val>
                                            <p:strVal val="#ppt_y"/>
                                          </p:val>
                                        </p:tav>
                                      </p:tavLst>
                                    </p:anim>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32776"/>
                                        </p:tgtEl>
                                        <p:attrNameLst>
                                          <p:attrName>style.visibility</p:attrName>
                                        </p:attrNameLst>
                                      </p:cBhvr>
                                      <p:to>
                                        <p:strVal val="visible"/>
                                      </p:to>
                                    </p:set>
                                    <p:animEffect transition="in" filter="wipe(left)">
                                      <p:cBhvr>
                                        <p:cTn id="26" dur="500"/>
                                        <p:tgtEl>
                                          <p:spTgt spid="327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5" grpId="0" autoUpdateAnimBg="0"/>
      <p:bldP spid="32776" grpId="0" autoUpdateAnimBg="0"/>
      <p:bldP spid="32780"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ChangeArrowheads="1"/>
          </p:cNvSpPr>
          <p:nvPr/>
        </p:nvSpPr>
        <p:spPr bwMode="auto">
          <a:xfrm>
            <a:off x="0" y="0"/>
            <a:ext cx="9144000" cy="8382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3797" name="Rectangle 5"/>
          <p:cNvSpPr>
            <a:spLocks noChangeArrowheads="1"/>
          </p:cNvSpPr>
          <p:nvPr/>
        </p:nvSpPr>
        <p:spPr bwMode="auto">
          <a:xfrm>
            <a:off x="0" y="6705600"/>
            <a:ext cx="9144000" cy="1524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3799" name="Text Box 7"/>
          <p:cNvSpPr txBox="1">
            <a:spLocks noChangeArrowheads="1"/>
          </p:cNvSpPr>
          <p:nvPr/>
        </p:nvSpPr>
        <p:spPr bwMode="auto">
          <a:xfrm>
            <a:off x="912813" y="1141413"/>
            <a:ext cx="7773987" cy="579437"/>
          </a:xfrm>
          <a:prstGeom prst="rect">
            <a:avLst/>
          </a:prstGeom>
          <a:noFill/>
          <a:ln w="9525">
            <a:noFill/>
            <a:miter lim="800000"/>
            <a:headEnd/>
            <a:tailEnd/>
          </a:ln>
          <a:effectLst/>
        </p:spPr>
        <p:txBody>
          <a:bodyPr>
            <a:spAutoFit/>
          </a:bodyPr>
          <a:lstStyle/>
          <a:p>
            <a:pPr eaLnBrk="0" hangingPunct="0"/>
            <a:r>
              <a:rPr lang="en-US" sz="3200" b="1">
                <a:solidFill>
                  <a:srgbClr val="C20000"/>
                </a:solidFill>
              </a:rPr>
              <a:t>Extension and Challenge </a:t>
            </a:r>
            <a:r>
              <a:rPr lang="en-US" sz="1200" b="1" i="1">
                <a:solidFill>
                  <a:srgbClr val="000099"/>
                </a:solidFill>
              </a:rPr>
              <a:t>continued</a:t>
            </a:r>
          </a:p>
        </p:txBody>
      </p:sp>
      <p:sp>
        <p:nvSpPr>
          <p:cNvPr id="33807" name="AutoShape 15"/>
          <p:cNvSpPr>
            <a:spLocks noChangeAspect="1" noChangeArrowheads="1"/>
          </p:cNvSpPr>
          <p:nvPr/>
        </p:nvSpPr>
        <p:spPr bwMode="auto">
          <a:xfrm>
            <a:off x="5867400" y="228600"/>
            <a:ext cx="2978150" cy="1147763"/>
          </a:xfrm>
          <a:prstGeom prst="roundRect">
            <a:avLst>
              <a:gd name="adj" fmla="val 16667"/>
            </a:avLst>
          </a:prstGeom>
          <a:solidFill>
            <a:schemeClr val="bg1"/>
          </a:solidFill>
          <a:ln w="25400">
            <a:solidFill>
              <a:srgbClr val="000099"/>
            </a:solidFill>
            <a:round/>
            <a:headEnd/>
            <a:tailEnd/>
          </a:ln>
          <a:effectLst/>
        </p:spPr>
        <p:txBody>
          <a:bodyPr wrap="none" anchor="ctr"/>
          <a:lstStyle/>
          <a:p>
            <a:endParaRPr lang="en-US"/>
          </a:p>
        </p:txBody>
      </p:sp>
      <p:pic>
        <p:nvPicPr>
          <p:cNvPr id="33808" name="Picture 16" descr="01AllAmericanSlurp                                             0040B7B0 Macintosh                      BEB7E0B0:"/>
          <p:cNvPicPr>
            <a:picLocks noChangeAspect="1" noChangeArrowheads="1"/>
          </p:cNvPicPr>
          <p:nvPr/>
        </p:nvPicPr>
        <p:blipFill>
          <a:blip r:embed="rId2"/>
          <a:srcRect/>
          <a:stretch>
            <a:fillRect/>
          </a:stretch>
        </p:blipFill>
        <p:spPr bwMode="auto">
          <a:xfrm>
            <a:off x="6413500" y="290513"/>
            <a:ext cx="2120900" cy="1042987"/>
          </a:xfrm>
          <a:prstGeom prst="rect">
            <a:avLst/>
          </a:prstGeom>
          <a:noFill/>
        </p:spPr>
      </p:pic>
      <p:sp>
        <p:nvSpPr>
          <p:cNvPr id="33809" name="Rectangle 17"/>
          <p:cNvSpPr>
            <a:spLocks noChangeArrowheads="1"/>
          </p:cNvSpPr>
          <p:nvPr/>
        </p:nvSpPr>
        <p:spPr bwMode="auto">
          <a:xfrm>
            <a:off x="912813" y="1827213"/>
            <a:ext cx="7240587" cy="4344987"/>
          </a:xfrm>
          <a:prstGeom prst="rect">
            <a:avLst/>
          </a:prstGeom>
          <a:noFill/>
          <a:ln w="9525">
            <a:noFill/>
            <a:miter lim="800000"/>
            <a:headEnd/>
            <a:tailEnd/>
          </a:ln>
          <a:effectLst/>
        </p:spPr>
        <p:txBody>
          <a:bodyPr/>
          <a:lstStyle/>
          <a:p>
            <a:pPr marL="307975" indent="-307975">
              <a:lnSpc>
                <a:spcPct val="90000"/>
              </a:lnSpc>
              <a:spcBef>
                <a:spcPct val="20000"/>
              </a:spcBef>
              <a:spcAft>
                <a:spcPct val="35000"/>
              </a:spcAft>
              <a:buFont typeface="Times" charset="0"/>
              <a:buNone/>
            </a:pPr>
            <a:r>
              <a:rPr lang="en-US" sz="2000" b="1"/>
              <a:t>9. </a:t>
            </a:r>
            <a:r>
              <a:rPr lang="en-US" sz="2000" b="1">
                <a:solidFill>
                  <a:srgbClr val="CB6600"/>
                </a:solidFill>
              </a:rPr>
              <a:t>Key Idea: Similarities</a:t>
            </a:r>
            <a:r>
              <a:rPr lang="en-US" sz="2000">
                <a:latin typeface="Times" charset="0"/>
              </a:rPr>
              <a:t> </a:t>
            </a:r>
            <a:r>
              <a:rPr lang="en-US" sz="2000" b="1"/>
              <a:t>There are three scenes in the story in which the Lins are eating</a:t>
            </a:r>
            <a:r>
              <a:rPr lang="en-US" sz="2000">
                <a:latin typeface="Times" charset="0"/>
              </a:rPr>
              <a:t> </a:t>
            </a:r>
            <a:r>
              <a:rPr lang="en-US" sz="2000" b="1"/>
              <a:t>together as a family. Describe how the narrator feels in each scene. How are these three scenes similar to one another?</a:t>
            </a:r>
            <a:r>
              <a:rPr lang="en-US" sz="2000">
                <a:latin typeface="Times" charset="0"/>
              </a:rPr>
              <a:t> </a:t>
            </a:r>
            <a:endParaRPr lang="en-US" sz="2000" i="1">
              <a:latin typeface="Times" charset="0"/>
            </a:endParaRPr>
          </a:p>
          <a:p>
            <a:pPr marL="307975" indent="-307975">
              <a:lnSpc>
                <a:spcPct val="90000"/>
              </a:lnSpc>
              <a:spcBef>
                <a:spcPct val="20000"/>
              </a:spcBef>
              <a:spcAft>
                <a:spcPct val="35000"/>
              </a:spcAft>
              <a:buFont typeface="Times" charset="0"/>
              <a:buNone/>
            </a:pPr>
            <a:r>
              <a:rPr lang="en-US" sz="2000" i="1">
                <a:latin typeface="Times" charset="0"/>
              </a:rPr>
              <a:t>		</a:t>
            </a:r>
            <a:r>
              <a:rPr lang="en-US" sz="2000" b="1" i="1">
                <a:solidFill>
                  <a:srgbClr val="006696"/>
                </a:solidFill>
              </a:rPr>
              <a:t>The narrator feels uncomfortable in all three scenes. The first is the dinner party at the Gleasons’ house. The narrator is mortified by her family’s actions and wonders if</a:t>
            </a:r>
            <a:r>
              <a:rPr lang="en-US" sz="2000" i="1">
                <a:latin typeface="Times" charset="0"/>
              </a:rPr>
              <a:t> </a:t>
            </a:r>
            <a:r>
              <a:rPr lang="en-US" sz="2000" b="1" i="1">
                <a:solidFill>
                  <a:srgbClr val="006696"/>
                </a:solidFill>
              </a:rPr>
              <a:t>she and Meg will remain friends. The next is at the Lakeview. Again the narrator is horrified by her family and spends half of the meal hiding. The final dining scene is the Lins’ dinner party. The Gleasons are invited, and again the narrator is embarrassed and uncomfortable. Only this time she feels embarrassment on account of the Gleasons, not her own family. The narrator comes to realize that all cultures take time to get used to.</a:t>
            </a:r>
            <a:endParaRPr lang="en-US" sz="2200" b="1" i="1">
              <a:solidFill>
                <a:srgbClr val="006696"/>
              </a:solidFill>
            </a:endParaRPr>
          </a:p>
        </p:txBody>
      </p:sp>
      <p:sp>
        <p:nvSpPr>
          <p:cNvPr id="33810" name="Text Box 18"/>
          <p:cNvSpPr txBox="1">
            <a:spLocks noChangeArrowheads="1"/>
          </p:cNvSpPr>
          <p:nvPr/>
        </p:nvSpPr>
        <p:spPr bwMode="auto">
          <a:xfrm>
            <a:off x="381000" y="152400"/>
            <a:ext cx="2652713" cy="701675"/>
          </a:xfrm>
          <a:prstGeom prst="rect">
            <a:avLst/>
          </a:prstGeom>
          <a:noFill/>
          <a:ln w="9525">
            <a:noFill/>
            <a:miter lim="800000"/>
            <a:headEnd/>
            <a:tailEnd/>
          </a:ln>
          <a:effectLst/>
        </p:spPr>
        <p:txBody>
          <a:bodyPr>
            <a:spAutoFit/>
          </a:bodyPr>
          <a:lstStyle/>
          <a:p>
            <a:pPr>
              <a:spcBef>
                <a:spcPct val="50000"/>
              </a:spcBef>
            </a:pPr>
            <a:r>
              <a:rPr lang="en-US" sz="2000" b="1" i="1">
                <a:solidFill>
                  <a:schemeClr val="bg1"/>
                </a:solidFill>
              </a:rPr>
              <a:t>Additional Selection Questions</a:t>
            </a:r>
            <a:endParaRPr lang="en-US" sz="2000" b="1" i="1">
              <a:solidFill>
                <a:srgbClr val="1E8AA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33799"/>
                                        </p:tgtEl>
                                        <p:attrNameLst>
                                          <p:attrName>style.visibility</p:attrName>
                                        </p:attrNameLst>
                                      </p:cBhvr>
                                      <p:to>
                                        <p:strVal val="visible"/>
                                      </p:to>
                                    </p:set>
                                    <p:anim calcmode="lin" valueType="num">
                                      <p:cBhvr>
                                        <p:cTn id="7" dur="500" fill="hold"/>
                                        <p:tgtEl>
                                          <p:spTgt spid="33799"/>
                                        </p:tgtEl>
                                        <p:attrNameLst>
                                          <p:attrName>ppt_x</p:attrName>
                                        </p:attrNameLst>
                                      </p:cBhvr>
                                      <p:tavLst>
                                        <p:tav tm="0">
                                          <p:val>
                                            <p:strVal val="#ppt_x-#ppt_w/2"/>
                                          </p:val>
                                        </p:tav>
                                        <p:tav tm="100000">
                                          <p:val>
                                            <p:strVal val="#ppt_x"/>
                                          </p:val>
                                        </p:tav>
                                      </p:tavLst>
                                    </p:anim>
                                    <p:anim calcmode="lin" valueType="num">
                                      <p:cBhvr>
                                        <p:cTn id="8" dur="500" fill="hold"/>
                                        <p:tgtEl>
                                          <p:spTgt spid="33799"/>
                                        </p:tgtEl>
                                        <p:attrNameLst>
                                          <p:attrName>ppt_y</p:attrName>
                                        </p:attrNameLst>
                                      </p:cBhvr>
                                      <p:tavLst>
                                        <p:tav tm="0">
                                          <p:val>
                                            <p:strVal val="#ppt_y"/>
                                          </p:val>
                                        </p:tav>
                                        <p:tav tm="100000">
                                          <p:val>
                                            <p:strVal val="#ppt_y"/>
                                          </p:val>
                                        </p:tav>
                                      </p:tavLst>
                                    </p:anim>
                                    <p:anim calcmode="lin" valueType="num">
                                      <p:cBhvr>
                                        <p:cTn id="9" dur="500" fill="hold"/>
                                        <p:tgtEl>
                                          <p:spTgt spid="33799"/>
                                        </p:tgtEl>
                                        <p:attrNameLst>
                                          <p:attrName>ppt_w</p:attrName>
                                        </p:attrNameLst>
                                      </p:cBhvr>
                                      <p:tavLst>
                                        <p:tav tm="0">
                                          <p:val>
                                            <p:fltVal val="0"/>
                                          </p:val>
                                        </p:tav>
                                        <p:tav tm="100000">
                                          <p:val>
                                            <p:strVal val="#ppt_w"/>
                                          </p:val>
                                        </p:tav>
                                      </p:tavLst>
                                    </p:anim>
                                    <p:anim calcmode="lin" valueType="num">
                                      <p:cBhvr>
                                        <p:cTn id="10" dur="500" fill="hold"/>
                                        <p:tgtEl>
                                          <p:spTgt spid="33799"/>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33809">
                                            <p:txEl>
                                              <p:pRg st="0" end="0"/>
                                            </p:txEl>
                                          </p:spTgt>
                                        </p:tgtEl>
                                        <p:attrNameLst>
                                          <p:attrName>style.visibility</p:attrName>
                                        </p:attrNameLst>
                                      </p:cBhvr>
                                      <p:to>
                                        <p:strVal val="visible"/>
                                      </p:to>
                                    </p:set>
                                    <p:anim calcmode="lin" valueType="num">
                                      <p:cBhvr additive="base">
                                        <p:cTn id="15" dur="500" fill="hold"/>
                                        <p:tgtEl>
                                          <p:spTgt spid="33809">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380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3809">
                                            <p:txEl>
                                              <p:pRg st="1" end="1"/>
                                            </p:txEl>
                                          </p:spTgt>
                                        </p:tgtEl>
                                        <p:attrNameLst>
                                          <p:attrName>style.visibility</p:attrName>
                                        </p:attrNameLst>
                                      </p:cBhvr>
                                      <p:to>
                                        <p:strVal val="visible"/>
                                      </p:to>
                                    </p:set>
                                    <p:anim calcmode="lin" valueType="num">
                                      <p:cBhvr additive="base">
                                        <p:cTn id="21" dur="500" fill="hold"/>
                                        <p:tgtEl>
                                          <p:spTgt spid="33809">
                                            <p:txEl>
                                              <p:pRg st="1" end="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380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9" grpId="0" autoUpdateAnimBg="0"/>
      <p:bldP spid="3380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0" y="0"/>
            <a:ext cx="9144000" cy="8382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7891" name="Rectangle 3"/>
          <p:cNvSpPr>
            <a:spLocks noChangeArrowheads="1"/>
          </p:cNvSpPr>
          <p:nvPr/>
        </p:nvSpPr>
        <p:spPr bwMode="auto">
          <a:xfrm>
            <a:off x="0" y="6705600"/>
            <a:ext cx="9144000" cy="1524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7893" name="Text Box 5"/>
          <p:cNvSpPr txBox="1">
            <a:spLocks noChangeArrowheads="1"/>
          </p:cNvSpPr>
          <p:nvPr/>
        </p:nvSpPr>
        <p:spPr bwMode="auto">
          <a:xfrm>
            <a:off x="912813" y="1141413"/>
            <a:ext cx="7773987" cy="579437"/>
          </a:xfrm>
          <a:prstGeom prst="rect">
            <a:avLst/>
          </a:prstGeom>
          <a:noFill/>
          <a:ln w="9525">
            <a:noFill/>
            <a:miter lim="800000"/>
            <a:headEnd/>
            <a:tailEnd/>
          </a:ln>
          <a:effectLst/>
        </p:spPr>
        <p:txBody>
          <a:bodyPr>
            <a:spAutoFit/>
          </a:bodyPr>
          <a:lstStyle/>
          <a:p>
            <a:pPr eaLnBrk="0" hangingPunct="0"/>
            <a:r>
              <a:rPr lang="en-US" sz="3200" b="1">
                <a:solidFill>
                  <a:srgbClr val="C20000"/>
                </a:solidFill>
              </a:rPr>
              <a:t>Extension and Challenge </a:t>
            </a:r>
            <a:r>
              <a:rPr lang="en-US" sz="1200" b="1" i="1">
                <a:solidFill>
                  <a:srgbClr val="000099"/>
                </a:solidFill>
              </a:rPr>
              <a:t>continued</a:t>
            </a:r>
          </a:p>
        </p:txBody>
      </p:sp>
      <p:sp>
        <p:nvSpPr>
          <p:cNvPr id="37894" name="AutoShape 6"/>
          <p:cNvSpPr>
            <a:spLocks noChangeAspect="1" noChangeArrowheads="1"/>
          </p:cNvSpPr>
          <p:nvPr/>
        </p:nvSpPr>
        <p:spPr bwMode="auto">
          <a:xfrm>
            <a:off x="5867400" y="228600"/>
            <a:ext cx="2978150" cy="1147763"/>
          </a:xfrm>
          <a:prstGeom prst="roundRect">
            <a:avLst>
              <a:gd name="adj" fmla="val 16667"/>
            </a:avLst>
          </a:prstGeom>
          <a:solidFill>
            <a:schemeClr val="bg1"/>
          </a:solidFill>
          <a:ln w="25400">
            <a:solidFill>
              <a:srgbClr val="000099"/>
            </a:solidFill>
            <a:round/>
            <a:headEnd/>
            <a:tailEnd/>
          </a:ln>
          <a:effectLst/>
        </p:spPr>
        <p:txBody>
          <a:bodyPr wrap="none" anchor="ctr"/>
          <a:lstStyle/>
          <a:p>
            <a:endParaRPr lang="en-US"/>
          </a:p>
        </p:txBody>
      </p:sp>
      <p:pic>
        <p:nvPicPr>
          <p:cNvPr id="37895" name="Picture 7" descr="01AllAmericanSlurp                                             0040B7B0 Macintosh                      BEB7E0B0:"/>
          <p:cNvPicPr>
            <a:picLocks noChangeAspect="1" noChangeArrowheads="1"/>
          </p:cNvPicPr>
          <p:nvPr/>
        </p:nvPicPr>
        <p:blipFill>
          <a:blip r:embed="rId2"/>
          <a:srcRect/>
          <a:stretch>
            <a:fillRect/>
          </a:stretch>
        </p:blipFill>
        <p:spPr bwMode="auto">
          <a:xfrm>
            <a:off x="6413500" y="290513"/>
            <a:ext cx="2120900" cy="1042987"/>
          </a:xfrm>
          <a:prstGeom prst="rect">
            <a:avLst/>
          </a:prstGeom>
          <a:noFill/>
        </p:spPr>
      </p:pic>
      <p:sp>
        <p:nvSpPr>
          <p:cNvPr id="37896" name="Rectangle 8"/>
          <p:cNvSpPr>
            <a:spLocks noChangeArrowheads="1"/>
          </p:cNvSpPr>
          <p:nvPr/>
        </p:nvSpPr>
        <p:spPr bwMode="auto">
          <a:xfrm>
            <a:off x="912813" y="1827213"/>
            <a:ext cx="7240587" cy="4344987"/>
          </a:xfrm>
          <a:prstGeom prst="rect">
            <a:avLst/>
          </a:prstGeom>
          <a:noFill/>
          <a:ln w="9525">
            <a:noFill/>
            <a:miter lim="800000"/>
            <a:headEnd/>
            <a:tailEnd/>
          </a:ln>
          <a:effectLst/>
        </p:spPr>
        <p:txBody>
          <a:bodyPr/>
          <a:lstStyle/>
          <a:p>
            <a:pPr marL="307975" indent="-307975">
              <a:lnSpc>
                <a:spcPct val="90000"/>
              </a:lnSpc>
              <a:spcBef>
                <a:spcPct val="20000"/>
              </a:spcBef>
              <a:spcAft>
                <a:spcPct val="35000"/>
              </a:spcAft>
              <a:buFont typeface="Times" charset="0"/>
              <a:buNone/>
            </a:pPr>
            <a:r>
              <a:rPr lang="en-US" sz="2200" b="1"/>
              <a:t>10. </a:t>
            </a:r>
            <a:r>
              <a:rPr lang="en-US" sz="2200" b="1">
                <a:solidFill>
                  <a:srgbClr val="CB6600"/>
                </a:solidFill>
              </a:rPr>
              <a:t>Compare Tone in Fiction and Nonfiction </a:t>
            </a:r>
            <a:r>
              <a:rPr lang="en-US" sz="2200" b="1"/>
              <a:t>How does the tone in “The All-American Slurp” compare to the tone of the “American Lifestyles and Habits” article on page 437? </a:t>
            </a:r>
          </a:p>
          <a:p>
            <a:pPr marL="307975" indent="-307975">
              <a:lnSpc>
                <a:spcPct val="90000"/>
              </a:lnSpc>
              <a:spcBef>
                <a:spcPct val="20000"/>
              </a:spcBef>
              <a:spcAft>
                <a:spcPct val="35000"/>
              </a:spcAft>
              <a:buFont typeface="Times" charset="0"/>
              <a:buNone/>
            </a:pPr>
            <a:r>
              <a:rPr lang="en-US" sz="2200" i="1">
                <a:latin typeface="Times" charset="0"/>
              </a:rPr>
              <a:t>		</a:t>
            </a:r>
            <a:r>
              <a:rPr lang="en-US" sz="2200" b="1" i="1">
                <a:solidFill>
                  <a:srgbClr val="006696"/>
                </a:solidFill>
              </a:rPr>
              <a:t>The tone of the article is more friendly than humorous. The article is written to be helpful to people, so the tone needs to be agreeable to its readers. The story explores a difficult topic in a funny way.</a:t>
            </a:r>
            <a:endParaRPr lang="en-US" sz="2000" b="1" i="1">
              <a:solidFill>
                <a:srgbClr val="006696"/>
              </a:solidFill>
            </a:endParaRPr>
          </a:p>
        </p:txBody>
      </p:sp>
      <p:sp>
        <p:nvSpPr>
          <p:cNvPr id="37897" name="Text Box 9"/>
          <p:cNvSpPr txBox="1">
            <a:spLocks noChangeArrowheads="1"/>
          </p:cNvSpPr>
          <p:nvPr/>
        </p:nvSpPr>
        <p:spPr bwMode="auto">
          <a:xfrm>
            <a:off x="381000" y="152400"/>
            <a:ext cx="2652713" cy="701675"/>
          </a:xfrm>
          <a:prstGeom prst="rect">
            <a:avLst/>
          </a:prstGeom>
          <a:noFill/>
          <a:ln w="9525">
            <a:noFill/>
            <a:miter lim="800000"/>
            <a:headEnd/>
            <a:tailEnd/>
          </a:ln>
          <a:effectLst/>
        </p:spPr>
        <p:txBody>
          <a:bodyPr>
            <a:spAutoFit/>
          </a:bodyPr>
          <a:lstStyle/>
          <a:p>
            <a:pPr>
              <a:spcBef>
                <a:spcPct val="50000"/>
              </a:spcBef>
            </a:pPr>
            <a:r>
              <a:rPr lang="en-US" sz="2000" b="1" i="1">
                <a:solidFill>
                  <a:schemeClr val="bg1"/>
                </a:solidFill>
              </a:rPr>
              <a:t>Additional Selection Questions</a:t>
            </a:r>
            <a:endParaRPr lang="en-US" sz="2000" b="1" i="1">
              <a:solidFill>
                <a:srgbClr val="1E8AA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37893"/>
                                        </p:tgtEl>
                                        <p:attrNameLst>
                                          <p:attrName>style.visibility</p:attrName>
                                        </p:attrNameLst>
                                      </p:cBhvr>
                                      <p:to>
                                        <p:strVal val="visible"/>
                                      </p:to>
                                    </p:set>
                                    <p:anim calcmode="lin" valueType="num">
                                      <p:cBhvr>
                                        <p:cTn id="7" dur="500" fill="hold"/>
                                        <p:tgtEl>
                                          <p:spTgt spid="37893"/>
                                        </p:tgtEl>
                                        <p:attrNameLst>
                                          <p:attrName>ppt_x</p:attrName>
                                        </p:attrNameLst>
                                      </p:cBhvr>
                                      <p:tavLst>
                                        <p:tav tm="0">
                                          <p:val>
                                            <p:strVal val="#ppt_x-#ppt_w/2"/>
                                          </p:val>
                                        </p:tav>
                                        <p:tav tm="100000">
                                          <p:val>
                                            <p:strVal val="#ppt_x"/>
                                          </p:val>
                                        </p:tav>
                                      </p:tavLst>
                                    </p:anim>
                                    <p:anim calcmode="lin" valueType="num">
                                      <p:cBhvr>
                                        <p:cTn id="8" dur="500" fill="hold"/>
                                        <p:tgtEl>
                                          <p:spTgt spid="37893"/>
                                        </p:tgtEl>
                                        <p:attrNameLst>
                                          <p:attrName>ppt_y</p:attrName>
                                        </p:attrNameLst>
                                      </p:cBhvr>
                                      <p:tavLst>
                                        <p:tav tm="0">
                                          <p:val>
                                            <p:strVal val="#ppt_y"/>
                                          </p:val>
                                        </p:tav>
                                        <p:tav tm="100000">
                                          <p:val>
                                            <p:strVal val="#ppt_y"/>
                                          </p:val>
                                        </p:tav>
                                      </p:tavLst>
                                    </p:anim>
                                    <p:anim calcmode="lin" valueType="num">
                                      <p:cBhvr>
                                        <p:cTn id="9" dur="500" fill="hold"/>
                                        <p:tgtEl>
                                          <p:spTgt spid="37893"/>
                                        </p:tgtEl>
                                        <p:attrNameLst>
                                          <p:attrName>ppt_w</p:attrName>
                                        </p:attrNameLst>
                                      </p:cBhvr>
                                      <p:tavLst>
                                        <p:tav tm="0">
                                          <p:val>
                                            <p:fltVal val="0"/>
                                          </p:val>
                                        </p:tav>
                                        <p:tav tm="100000">
                                          <p:val>
                                            <p:strVal val="#ppt_w"/>
                                          </p:val>
                                        </p:tav>
                                      </p:tavLst>
                                    </p:anim>
                                    <p:anim calcmode="lin" valueType="num">
                                      <p:cBhvr>
                                        <p:cTn id="10" dur="500" fill="hold"/>
                                        <p:tgtEl>
                                          <p:spTgt spid="37893"/>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37896">
                                            <p:txEl>
                                              <p:pRg st="0" end="0"/>
                                            </p:txEl>
                                          </p:spTgt>
                                        </p:tgtEl>
                                        <p:attrNameLst>
                                          <p:attrName>style.visibility</p:attrName>
                                        </p:attrNameLst>
                                      </p:cBhvr>
                                      <p:to>
                                        <p:strVal val="visible"/>
                                      </p:to>
                                    </p:set>
                                    <p:anim calcmode="lin" valueType="num">
                                      <p:cBhvr additive="base">
                                        <p:cTn id="15" dur="500" fill="hold"/>
                                        <p:tgtEl>
                                          <p:spTgt spid="37896">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789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7896">
                                            <p:txEl>
                                              <p:pRg st="1" end="1"/>
                                            </p:txEl>
                                          </p:spTgt>
                                        </p:tgtEl>
                                        <p:attrNameLst>
                                          <p:attrName>style.visibility</p:attrName>
                                        </p:attrNameLst>
                                      </p:cBhvr>
                                      <p:to>
                                        <p:strVal val="visible"/>
                                      </p:to>
                                    </p:set>
                                    <p:anim calcmode="lin" valueType="num">
                                      <p:cBhvr additive="base">
                                        <p:cTn id="21" dur="500" fill="hold"/>
                                        <p:tgtEl>
                                          <p:spTgt spid="37896">
                                            <p:txEl>
                                              <p:pRg st="1" end="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7896">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autoUpdateAnimBg="0"/>
      <p:bldP spid="37896" grpId="0" build="p"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556</TotalTime>
  <Words>312</Words>
  <Application>Microsoft Office PowerPoint</Application>
  <PresentationFormat>On-screen Show (4:3)</PresentationFormat>
  <Paragraphs>49</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Times</vt:lpstr>
      <vt:lpstr>Default Design</vt:lpstr>
      <vt:lpstr>Slide 1</vt:lpstr>
      <vt:lpstr>Slide 2</vt:lpstr>
      <vt:lpstr>Slide 3</vt:lpstr>
      <vt:lpstr>Slide 4</vt:lpstr>
      <vt:lpstr>Slide 5</vt:lpstr>
      <vt:lpstr>Slide 6</vt:lpstr>
      <vt:lpstr>Slide 7</vt:lpstr>
      <vt:lpstr>Slide 8</vt:lpstr>
      <vt:lpstr>Slide 9</vt:lpstr>
    </vt:vector>
  </TitlesOfParts>
  <Company>Hougton Mifflin Company</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 Nordmeyer</dc:creator>
  <cp:lastModifiedBy>NicosonJ</cp:lastModifiedBy>
  <cp:revision>109</cp:revision>
  <dcterms:created xsi:type="dcterms:W3CDTF">2006-08-22T14:24:06Z</dcterms:created>
  <dcterms:modified xsi:type="dcterms:W3CDTF">2013-10-22T03:21:26Z</dcterms:modified>
</cp:coreProperties>
</file>