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0" r:id="rId3"/>
    <p:sldId id="268" r:id="rId4"/>
    <p:sldId id="261" r:id="rId5"/>
    <p:sldId id="262" r:id="rId6"/>
    <p:sldId id="263" r:id="rId7"/>
    <p:sldId id="264" r:id="rId8"/>
    <p:sldId id="265"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20000"/>
    <a:srgbClr val="006696"/>
    <a:srgbClr val="CB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570" autoAdjust="0"/>
    <p:restoredTop sz="94660"/>
  </p:normalViewPr>
  <p:slideViewPr>
    <p:cSldViewPr>
      <p:cViewPr varScale="1">
        <p:scale>
          <a:sx n="72" d="100"/>
          <a:sy n="72" d="100"/>
        </p:scale>
        <p:origin x="-14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6" d="100"/>
          <a:sy n="106" d="100"/>
        </p:scale>
        <p:origin x="-232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33" name="AutoShape 9"/>
          <p:cNvSpPr>
            <a:spLocks noChangeAspect="1" noChangeArrowheads="1"/>
          </p:cNvSpPr>
          <p:nvPr userDrawn="1"/>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1035" name="Rectangle 11"/>
          <p:cNvSpPr>
            <a:spLocks noChangeArrowheads="1"/>
          </p:cNvSpPr>
          <p:nvPr userDrawn="1"/>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36" name="Text Box 12"/>
          <p:cNvSpPr txBox="1">
            <a:spLocks noChangeArrowheads="1"/>
          </p:cNvSpPr>
          <p:nvPr userDrawn="1"/>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12813" y="1827213"/>
            <a:ext cx="7240587" cy="3430587"/>
          </a:xfrm>
          <a:prstGeom prst="rect">
            <a:avLst/>
          </a:prstGeom>
          <a:noFill/>
          <a:ln w="9525">
            <a:noFill/>
            <a:miter lim="800000"/>
            <a:headEnd/>
            <a:tailEnd/>
          </a:ln>
          <a:effectLst/>
        </p:spPr>
        <p:txBody>
          <a:bodyPr/>
          <a:lstStyle/>
          <a:p>
            <a:pPr marL="284163" indent="-284163">
              <a:lnSpc>
                <a:spcPct val="90000"/>
              </a:lnSpc>
              <a:spcBef>
                <a:spcPct val="20000"/>
              </a:spcBef>
              <a:spcAft>
                <a:spcPct val="35000"/>
              </a:spcAft>
              <a:buFont typeface="Times" charset="0"/>
              <a:buNone/>
            </a:pPr>
            <a:r>
              <a:rPr lang="en-US" sz="2000" b="1"/>
              <a:t>1. </a:t>
            </a:r>
            <a:r>
              <a:rPr lang="en-US" sz="2000" b="1">
                <a:solidFill>
                  <a:srgbClr val="CB6600"/>
                </a:solidFill>
              </a:rPr>
              <a:t>RECALL </a:t>
            </a:r>
            <a:r>
              <a:rPr lang="en-US" sz="2200" b="1"/>
              <a:t>What two types of food served at the Gleasons’ dinner party are unusual for the Lin family?</a:t>
            </a:r>
          </a:p>
          <a:p>
            <a:pPr marL="284163" indent="-284163">
              <a:lnSpc>
                <a:spcPct val="90000"/>
              </a:lnSpc>
              <a:spcBef>
                <a:spcPct val="20000"/>
              </a:spcBef>
              <a:spcAft>
                <a:spcPct val="35000"/>
              </a:spcAft>
              <a:buFont typeface="Times" charset="0"/>
              <a:buNone/>
            </a:pPr>
            <a:r>
              <a:rPr lang="en-US" sz="2600" b="1" i="1">
                <a:solidFill>
                  <a:srgbClr val="006696"/>
                </a:solidFill>
              </a:rPr>
              <a:t>		Raw vegetables and sour cream dip.</a:t>
            </a:r>
          </a:p>
          <a:p>
            <a:pPr marL="284163" indent="-284163">
              <a:lnSpc>
                <a:spcPct val="90000"/>
              </a:lnSpc>
              <a:spcBef>
                <a:spcPct val="20000"/>
              </a:spcBef>
              <a:spcAft>
                <a:spcPct val="35000"/>
              </a:spcAft>
              <a:buFont typeface="Times" charset="0"/>
              <a:buNone/>
            </a:pPr>
            <a:r>
              <a:rPr lang="en-US" sz="2000" b="1"/>
              <a:t>2. </a:t>
            </a:r>
            <a:r>
              <a:rPr lang="en-US" sz="2000" b="1">
                <a:solidFill>
                  <a:srgbClr val="CB6600"/>
                </a:solidFill>
              </a:rPr>
              <a:t>RECALL</a:t>
            </a:r>
            <a:r>
              <a:rPr lang="en-US" sz="2200" b="1">
                <a:solidFill>
                  <a:srgbClr val="CB6600"/>
                </a:solidFill>
              </a:rPr>
              <a:t> </a:t>
            </a:r>
            <a:r>
              <a:rPr lang="en-US" sz="2200" b="1"/>
              <a:t>How does each member of the Lin family learn English?</a:t>
            </a:r>
          </a:p>
          <a:p>
            <a:pPr marL="284163" indent="-284163">
              <a:lnSpc>
                <a:spcPct val="90000"/>
              </a:lnSpc>
              <a:spcBef>
                <a:spcPct val="20000"/>
              </a:spcBef>
              <a:spcAft>
                <a:spcPct val="35000"/>
              </a:spcAft>
              <a:buFont typeface="Times" charset="0"/>
              <a:buNone/>
            </a:pPr>
            <a:r>
              <a:rPr lang="en-US" sz="2600" b="1" i="1">
                <a:solidFill>
                  <a:srgbClr val="006696"/>
                </a:solidFill>
              </a:rPr>
              <a:t>		 Mr. Lin studies and practices grammar; Mrs. Lin memorizes phrases; the brother learns English from his friends; the narrator thinks carefully before speaking.</a:t>
            </a:r>
          </a:p>
        </p:txBody>
      </p:sp>
      <p:sp>
        <p:nvSpPr>
          <p:cNvPr id="3481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4822"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482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Comprehension</a:t>
            </a:r>
            <a:endParaRPr lang="en-US" sz="3200">
              <a:solidFill>
                <a:srgbClr val="C20000"/>
              </a:solidFill>
            </a:endParaRPr>
          </a:p>
        </p:txBody>
      </p:sp>
      <p:sp>
        <p:nvSpPr>
          <p:cNvPr id="3482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4846" name="AutoShape 30"/>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4848" name="Picture 32"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4823"/>
                                        </p:tgtEl>
                                        <p:attrNameLst>
                                          <p:attrName>style.visibility</p:attrName>
                                        </p:attrNameLst>
                                      </p:cBhvr>
                                      <p:to>
                                        <p:strVal val="visible"/>
                                      </p:to>
                                    </p:set>
                                    <p:anim calcmode="lin" valueType="num">
                                      <p:cBhvr>
                                        <p:cTn id="7" dur="500" fill="hold"/>
                                        <p:tgtEl>
                                          <p:spTgt spid="34823"/>
                                        </p:tgtEl>
                                        <p:attrNameLst>
                                          <p:attrName>ppt_x</p:attrName>
                                        </p:attrNameLst>
                                      </p:cBhvr>
                                      <p:tavLst>
                                        <p:tav tm="0">
                                          <p:val>
                                            <p:strVal val="#ppt_x-#ppt_w/2"/>
                                          </p:val>
                                        </p:tav>
                                        <p:tav tm="100000">
                                          <p:val>
                                            <p:strVal val="#ppt_x"/>
                                          </p:val>
                                        </p:tav>
                                      </p:tavLst>
                                    </p:anim>
                                    <p:anim calcmode="lin" valueType="num">
                                      <p:cBhvr>
                                        <p:cTn id="8" dur="500" fill="hold"/>
                                        <p:tgtEl>
                                          <p:spTgt spid="34823"/>
                                        </p:tgtEl>
                                        <p:attrNameLst>
                                          <p:attrName>ppt_y</p:attrName>
                                        </p:attrNameLst>
                                      </p:cBhvr>
                                      <p:tavLst>
                                        <p:tav tm="0">
                                          <p:val>
                                            <p:strVal val="#ppt_y"/>
                                          </p:val>
                                        </p:tav>
                                        <p:tav tm="100000">
                                          <p:val>
                                            <p:strVal val="#ppt_y"/>
                                          </p:val>
                                        </p:tav>
                                      </p:tavLst>
                                    </p:anim>
                                    <p:anim calcmode="lin" valueType="num">
                                      <p:cBhvr>
                                        <p:cTn id="9" dur="500" fill="hold"/>
                                        <p:tgtEl>
                                          <p:spTgt spid="34823"/>
                                        </p:tgtEl>
                                        <p:attrNameLst>
                                          <p:attrName>ppt_w</p:attrName>
                                        </p:attrNameLst>
                                      </p:cBhvr>
                                      <p:tavLst>
                                        <p:tav tm="0">
                                          <p:val>
                                            <p:fltVal val="0"/>
                                          </p:val>
                                        </p:tav>
                                        <p:tav tm="100000">
                                          <p:val>
                                            <p:strVal val="#ppt_w"/>
                                          </p:val>
                                        </p:tav>
                                      </p:tavLst>
                                    </p:anim>
                                    <p:anim calcmode="lin" valueType="num">
                                      <p:cBhvr>
                                        <p:cTn id="10" dur="500" fill="hold"/>
                                        <p:tgtEl>
                                          <p:spTgt spid="3482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818">
                                            <p:txEl>
                                              <p:pRg st="0" end="0"/>
                                            </p:txEl>
                                          </p:spTgt>
                                        </p:tgtEl>
                                        <p:attrNameLst>
                                          <p:attrName>style.visibility</p:attrName>
                                        </p:attrNameLst>
                                      </p:cBhvr>
                                      <p:to>
                                        <p:strVal val="visible"/>
                                      </p:to>
                                    </p:set>
                                    <p:anim calcmode="lin" valueType="num">
                                      <p:cBhvr additive="base">
                                        <p:cTn id="15" dur="500" fill="hold"/>
                                        <p:tgtEl>
                                          <p:spTgt spid="34818">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4818">
                                            <p:txEl>
                                              <p:pRg st="1" end="1"/>
                                            </p:txEl>
                                          </p:spTgt>
                                        </p:tgtEl>
                                        <p:attrNameLst>
                                          <p:attrName>style.visibility</p:attrName>
                                        </p:attrNameLst>
                                      </p:cBhvr>
                                      <p:to>
                                        <p:strVal val="visible"/>
                                      </p:to>
                                    </p:set>
                                    <p:anim calcmode="lin" valueType="num">
                                      <p:cBhvr additive="base">
                                        <p:cTn id="21" dur="500" fill="hold"/>
                                        <p:tgtEl>
                                          <p:spTgt spid="34818">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48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4818">
                                            <p:txEl>
                                              <p:pRg st="2" end="2"/>
                                            </p:txEl>
                                          </p:spTgt>
                                        </p:tgtEl>
                                        <p:attrNameLst>
                                          <p:attrName>style.visibility</p:attrName>
                                        </p:attrNameLst>
                                      </p:cBhvr>
                                      <p:to>
                                        <p:strVal val="visible"/>
                                      </p:to>
                                    </p:set>
                                    <p:anim calcmode="lin" valueType="num">
                                      <p:cBhvr additive="base">
                                        <p:cTn id="27" dur="500" fill="hold"/>
                                        <p:tgtEl>
                                          <p:spTgt spid="34818">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48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4818">
                                            <p:txEl>
                                              <p:pRg st="3" end="3"/>
                                            </p:txEl>
                                          </p:spTgt>
                                        </p:tgtEl>
                                        <p:attrNameLst>
                                          <p:attrName>style.visibility</p:attrName>
                                        </p:attrNameLst>
                                      </p:cBhvr>
                                      <p:to>
                                        <p:strVal val="visible"/>
                                      </p:to>
                                    </p:set>
                                    <p:anim calcmode="lin" valueType="num">
                                      <p:cBhvr additive="base">
                                        <p:cTn id="33" dur="500" fill="hold"/>
                                        <p:tgtEl>
                                          <p:spTgt spid="34818">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4818">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4824"/>
                                        </p:tgtEl>
                                        <p:attrNameLst>
                                          <p:attrName>style.visibility</p:attrName>
                                        </p:attrNameLst>
                                      </p:cBhvr>
                                      <p:to>
                                        <p:strVal val="visible"/>
                                      </p:to>
                                    </p:set>
                                    <p:animEffect transition="in" filter="wipe(left)">
                                      <p:cBhvr>
                                        <p:cTn id="38"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23" grpId="0" autoUpdateAnimBg="0"/>
      <p:bldP spid="348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295275" indent="-295275">
              <a:lnSpc>
                <a:spcPct val="90000"/>
              </a:lnSpc>
              <a:spcBef>
                <a:spcPct val="20000"/>
              </a:spcBef>
              <a:spcAft>
                <a:spcPct val="35000"/>
              </a:spcAft>
              <a:buFont typeface="Times" charset="0"/>
              <a:buNone/>
            </a:pPr>
            <a:r>
              <a:rPr lang="en-US" sz="2000" b="1"/>
              <a:t>3. </a:t>
            </a:r>
            <a:r>
              <a:rPr lang="en-US" sz="2000" b="1">
                <a:solidFill>
                  <a:srgbClr val="CB6600"/>
                </a:solidFill>
              </a:rPr>
              <a:t>CLARIFY </a:t>
            </a:r>
            <a:r>
              <a:rPr lang="en-US" sz="2200" b="1"/>
              <a:t>Why do the Lins slurp their soup in the French restaurant?</a:t>
            </a:r>
          </a:p>
          <a:p>
            <a:pPr marL="295275" indent="-295275">
              <a:lnSpc>
                <a:spcPct val="90000"/>
              </a:lnSpc>
              <a:spcBef>
                <a:spcPct val="20000"/>
              </a:spcBef>
              <a:spcAft>
                <a:spcPct val="35000"/>
              </a:spcAft>
              <a:buFont typeface="Times" charset="0"/>
              <a:buNone/>
            </a:pPr>
            <a:r>
              <a:rPr lang="en-US" sz="2600" b="1" i="1">
                <a:solidFill>
                  <a:srgbClr val="006696"/>
                </a:solidFill>
              </a:rPr>
              <a:t>		 In China, slurping is the correct way to eat soup and it shows appreciation.</a:t>
            </a:r>
          </a:p>
        </p:txBody>
      </p:sp>
      <p:sp>
        <p:nvSpPr>
          <p:cNvPr id="1331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3318" name="Rectangle 6"/>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3319" name="Text Box 7"/>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13320" name="Text Box 8"/>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Comprehension </a:t>
            </a:r>
            <a:r>
              <a:rPr lang="en-US" sz="1200" b="1" i="1">
                <a:solidFill>
                  <a:srgbClr val="000099"/>
                </a:solidFill>
              </a:rPr>
              <a:t>continued</a:t>
            </a:r>
          </a:p>
        </p:txBody>
      </p:sp>
      <p:sp>
        <p:nvSpPr>
          <p:cNvPr id="13322" name="Text Box 10"/>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13334" name="AutoShape 22"/>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13335" name="Picture 23"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p:cTn id="7" dur="500" fill="hold"/>
                                        <p:tgtEl>
                                          <p:spTgt spid="13320"/>
                                        </p:tgtEl>
                                        <p:attrNameLst>
                                          <p:attrName>ppt_x</p:attrName>
                                        </p:attrNameLst>
                                      </p:cBhvr>
                                      <p:tavLst>
                                        <p:tav tm="0">
                                          <p:val>
                                            <p:strVal val="#ppt_x-#ppt_w/2"/>
                                          </p:val>
                                        </p:tav>
                                        <p:tav tm="100000">
                                          <p:val>
                                            <p:strVal val="#ppt_x"/>
                                          </p:val>
                                        </p:tav>
                                      </p:tavLst>
                                    </p:anim>
                                    <p:anim calcmode="lin" valueType="num">
                                      <p:cBhvr>
                                        <p:cTn id="8" dur="500" fill="hold"/>
                                        <p:tgtEl>
                                          <p:spTgt spid="13320"/>
                                        </p:tgtEl>
                                        <p:attrNameLst>
                                          <p:attrName>ppt_y</p:attrName>
                                        </p:attrNameLst>
                                      </p:cBhvr>
                                      <p:tavLst>
                                        <p:tav tm="0">
                                          <p:val>
                                            <p:strVal val="#ppt_y"/>
                                          </p:val>
                                        </p:tav>
                                        <p:tav tm="100000">
                                          <p:val>
                                            <p:strVal val="#ppt_y"/>
                                          </p:val>
                                        </p:tav>
                                      </p:tavLst>
                                    </p:anim>
                                    <p:anim calcmode="lin" valueType="num">
                                      <p:cBhvr>
                                        <p:cTn id="9" dur="500" fill="hold"/>
                                        <p:tgtEl>
                                          <p:spTgt spid="13320"/>
                                        </p:tgtEl>
                                        <p:attrNameLst>
                                          <p:attrName>ppt_w</p:attrName>
                                        </p:attrNameLst>
                                      </p:cBhvr>
                                      <p:tavLst>
                                        <p:tav tm="0">
                                          <p:val>
                                            <p:fltVal val="0"/>
                                          </p:val>
                                        </p:tav>
                                        <p:tav tm="100000">
                                          <p:val>
                                            <p:strVal val="#ppt_w"/>
                                          </p:val>
                                        </p:tav>
                                      </p:tavLst>
                                    </p:anim>
                                    <p:anim calcmode="lin" valueType="num">
                                      <p:cBhvr>
                                        <p:cTn id="10" dur="500" fill="hold"/>
                                        <p:tgtEl>
                                          <p:spTgt spid="133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3314">
                                            <p:txEl>
                                              <p:pRg st="0" end="0"/>
                                            </p:txEl>
                                          </p:spTgt>
                                        </p:tgtEl>
                                        <p:attrNameLst>
                                          <p:attrName>style.visibility</p:attrName>
                                        </p:attrNameLst>
                                      </p:cBhvr>
                                      <p:to>
                                        <p:strVal val="visible"/>
                                      </p:to>
                                    </p:set>
                                    <p:anim calcmode="lin" valueType="num">
                                      <p:cBhvr additive="base">
                                        <p:cTn id="15"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314">
                                            <p:txEl>
                                              <p:pRg st="1" end="1"/>
                                            </p:txEl>
                                          </p:spTgt>
                                        </p:tgtEl>
                                        <p:attrNameLst>
                                          <p:attrName>style.visibility</p:attrName>
                                        </p:attrNameLst>
                                      </p:cBhvr>
                                      <p:to>
                                        <p:strVal val="visible"/>
                                      </p:to>
                                    </p:set>
                                    <p:anim calcmode="lin" valueType="num">
                                      <p:cBhvr additive="base">
                                        <p:cTn id="21"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3322"/>
                                        </p:tgtEl>
                                        <p:attrNameLst>
                                          <p:attrName>style.visibility</p:attrName>
                                        </p:attrNameLst>
                                      </p:cBhvr>
                                      <p:to>
                                        <p:strVal val="visible"/>
                                      </p:to>
                                    </p:set>
                                    <p:animEffect transition="in" filter="wipe(left)">
                                      <p:cBhvr>
                                        <p:cTn id="26" dur="5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20" grpId="0" autoUpdateAnimBg="0"/>
      <p:bldP spid="133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912813" y="1827213"/>
            <a:ext cx="7240587" cy="4497387"/>
          </a:xfrm>
          <a:prstGeom prst="rect">
            <a:avLst/>
          </a:prstGeom>
          <a:noFill/>
          <a:ln w="9525">
            <a:noFill/>
            <a:miter lim="800000"/>
            <a:headEnd/>
            <a:tailEnd/>
          </a:ln>
          <a:effectLst/>
        </p:spPr>
        <p:txBody>
          <a:bodyPr/>
          <a:lstStyle/>
          <a:p>
            <a:pPr marL="320675" indent="-320675">
              <a:lnSpc>
                <a:spcPct val="90000"/>
              </a:lnSpc>
              <a:spcBef>
                <a:spcPct val="20000"/>
              </a:spcBef>
              <a:spcAft>
                <a:spcPct val="35000"/>
              </a:spcAft>
              <a:buFont typeface="Times" charset="0"/>
              <a:buNone/>
            </a:pPr>
            <a:r>
              <a:rPr lang="en-US" sz="2200" b="1"/>
              <a:t>4. </a:t>
            </a:r>
            <a:r>
              <a:rPr lang="en-US" sz="2200" b="1">
                <a:solidFill>
                  <a:srgbClr val="CB6600"/>
                </a:solidFill>
              </a:rPr>
              <a:t>REPRESENT</a:t>
            </a:r>
            <a:r>
              <a:rPr lang="en-US" sz="2200" b="1"/>
              <a:t> Create a timeline to show the order of events in the story.</a:t>
            </a:r>
          </a:p>
          <a:p>
            <a:pPr marL="320675" indent="-320675">
              <a:lnSpc>
                <a:spcPct val="90000"/>
              </a:lnSpc>
              <a:spcBef>
                <a:spcPct val="20000"/>
              </a:spcBef>
              <a:spcAft>
                <a:spcPct val="35000"/>
              </a:spcAft>
              <a:buFont typeface="Times" charset="0"/>
              <a:buNone/>
            </a:pPr>
            <a:r>
              <a:rPr lang="en-US" sz="2600" b="1" i="1">
                <a:solidFill>
                  <a:srgbClr val="006696"/>
                </a:solidFill>
              </a:rPr>
              <a:t>		 The Lins eat at the Gleasons’; the narrator gets a pair of jeans; the Lins eat at a restaurant; the Lins have a dinner party.</a:t>
            </a:r>
            <a:endParaRPr lang="en-US" sz="3200"/>
          </a:p>
          <a:p>
            <a:pPr marL="320675" indent="-320675">
              <a:lnSpc>
                <a:spcPct val="90000"/>
              </a:lnSpc>
              <a:spcBef>
                <a:spcPct val="20000"/>
              </a:spcBef>
              <a:spcAft>
                <a:spcPct val="35000"/>
              </a:spcAft>
              <a:buFont typeface="Times" charset="0"/>
              <a:buNone/>
            </a:pPr>
            <a:endParaRPr lang="en-US" sz="2600" b="1" i="1">
              <a:solidFill>
                <a:srgbClr val="006696"/>
              </a:solidFill>
            </a:endParaRPr>
          </a:p>
        </p:txBody>
      </p:sp>
      <p:sp>
        <p:nvSpPr>
          <p:cNvPr id="35843"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5845"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5846"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5847"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Comprehension </a:t>
            </a:r>
            <a:r>
              <a:rPr lang="en-US" sz="1200" b="1" i="1">
                <a:solidFill>
                  <a:srgbClr val="000099"/>
                </a:solidFill>
              </a:rPr>
              <a:t>continued</a:t>
            </a:r>
          </a:p>
        </p:txBody>
      </p:sp>
      <p:sp>
        <p:nvSpPr>
          <p:cNvPr id="35848"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5855" name="AutoShape 15"/>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5856" name="Picture 16"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p:cTn id="7" dur="500" fill="hold"/>
                                        <p:tgtEl>
                                          <p:spTgt spid="35847"/>
                                        </p:tgtEl>
                                        <p:attrNameLst>
                                          <p:attrName>ppt_x</p:attrName>
                                        </p:attrNameLst>
                                      </p:cBhvr>
                                      <p:tavLst>
                                        <p:tav tm="0">
                                          <p:val>
                                            <p:strVal val="#ppt_x-#ppt_w/2"/>
                                          </p:val>
                                        </p:tav>
                                        <p:tav tm="100000">
                                          <p:val>
                                            <p:strVal val="#ppt_x"/>
                                          </p:val>
                                        </p:tav>
                                      </p:tavLst>
                                    </p:anim>
                                    <p:anim calcmode="lin" valueType="num">
                                      <p:cBhvr>
                                        <p:cTn id="8" dur="500" fill="hold"/>
                                        <p:tgtEl>
                                          <p:spTgt spid="35847"/>
                                        </p:tgtEl>
                                        <p:attrNameLst>
                                          <p:attrName>ppt_y</p:attrName>
                                        </p:attrNameLst>
                                      </p:cBhvr>
                                      <p:tavLst>
                                        <p:tav tm="0">
                                          <p:val>
                                            <p:strVal val="#ppt_y"/>
                                          </p:val>
                                        </p:tav>
                                        <p:tav tm="100000">
                                          <p:val>
                                            <p:strVal val="#ppt_y"/>
                                          </p:val>
                                        </p:tav>
                                      </p:tavLst>
                                    </p:anim>
                                    <p:anim calcmode="lin" valueType="num">
                                      <p:cBhvr>
                                        <p:cTn id="9" dur="500" fill="hold"/>
                                        <p:tgtEl>
                                          <p:spTgt spid="35847"/>
                                        </p:tgtEl>
                                        <p:attrNameLst>
                                          <p:attrName>ppt_w</p:attrName>
                                        </p:attrNameLst>
                                      </p:cBhvr>
                                      <p:tavLst>
                                        <p:tav tm="0">
                                          <p:val>
                                            <p:fltVal val="0"/>
                                          </p:val>
                                        </p:tav>
                                        <p:tav tm="100000">
                                          <p:val>
                                            <p:strVal val="#ppt_w"/>
                                          </p:val>
                                        </p:tav>
                                      </p:tavLst>
                                    </p:anim>
                                    <p:anim calcmode="lin" valueType="num">
                                      <p:cBhvr>
                                        <p:cTn id="10" dur="500" fill="hold"/>
                                        <p:tgtEl>
                                          <p:spTgt spid="3584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5842">
                                            <p:txEl>
                                              <p:pRg st="0" end="0"/>
                                            </p:txEl>
                                          </p:spTgt>
                                        </p:tgtEl>
                                        <p:attrNameLst>
                                          <p:attrName>style.visibility</p:attrName>
                                        </p:attrNameLst>
                                      </p:cBhvr>
                                      <p:to>
                                        <p:strVal val="visible"/>
                                      </p:to>
                                    </p:set>
                                    <p:anim calcmode="lin" valueType="num">
                                      <p:cBhvr additive="base">
                                        <p:cTn id="15"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58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5842">
                                            <p:txEl>
                                              <p:pRg st="1" end="1"/>
                                            </p:txEl>
                                          </p:spTgt>
                                        </p:tgtEl>
                                        <p:attrNameLst>
                                          <p:attrName>style.visibility</p:attrName>
                                        </p:attrNameLst>
                                      </p:cBhvr>
                                      <p:to>
                                        <p:strVal val="visible"/>
                                      </p:to>
                                    </p:set>
                                    <p:anim calcmode="lin" valueType="num">
                                      <p:cBhvr additive="base">
                                        <p:cTn id="21" dur="500" fill="hold"/>
                                        <p:tgtEl>
                                          <p:spTgt spid="35842">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5842">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5848"/>
                                        </p:tgtEl>
                                        <p:attrNameLst>
                                          <p:attrName>style.visibility</p:attrName>
                                        </p:attrNameLst>
                                      </p:cBhvr>
                                      <p:to>
                                        <p:strVal val="visible"/>
                                      </p:to>
                                    </p:set>
                                    <p:animEffect transition="in" filter="wipe(left)">
                                      <p:cBhvr>
                                        <p:cTn id="26"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7" grpId="0" autoUpdateAnimBg="0"/>
      <p:bldP spid="3584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12813" y="1827213"/>
            <a:ext cx="7240587" cy="4040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5. </a:t>
            </a:r>
            <a:r>
              <a:rPr lang="en-US" sz="2200" b="1">
                <a:solidFill>
                  <a:srgbClr val="CB6600"/>
                </a:solidFill>
              </a:rPr>
              <a:t>SUMMARIZE</a:t>
            </a:r>
            <a:r>
              <a:rPr lang="en-US" sz="2200" b="1"/>
              <a:t> Review the log you created while reading. Cross out any events that don’t seem as important now that you have read the entire story. Write a story summary using the remaining information.</a:t>
            </a:r>
          </a:p>
          <a:p>
            <a:pPr marL="307975" indent="-307975">
              <a:lnSpc>
                <a:spcPct val="90000"/>
              </a:lnSpc>
              <a:spcBef>
                <a:spcPct val="20000"/>
              </a:spcBef>
              <a:spcAft>
                <a:spcPct val="35000"/>
              </a:spcAft>
              <a:buFont typeface="Times" charset="0"/>
              <a:buNone/>
            </a:pPr>
            <a:r>
              <a:rPr lang="en-US" sz="2600" b="1" i="1">
                <a:solidFill>
                  <a:srgbClr val="006696"/>
                </a:solidFill>
              </a:rPr>
              <a:t>		 The teenage daughter in the Lin family is repeatedly embarrassed as her family tries to adjust to life in America. Finally, the daughter understands that everyone has trouble in an unfamiliar situation.</a:t>
            </a:r>
          </a:p>
        </p:txBody>
      </p:sp>
      <p:sp>
        <p:nvSpPr>
          <p:cNvPr id="2867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8678"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28679"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28680"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28690" name="AutoShape 18"/>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28691" name="Picture 19"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500" fill="hold"/>
                                        <p:tgtEl>
                                          <p:spTgt spid="28679"/>
                                        </p:tgtEl>
                                        <p:attrNameLst>
                                          <p:attrName>ppt_x</p:attrName>
                                        </p:attrNameLst>
                                      </p:cBhvr>
                                      <p:tavLst>
                                        <p:tav tm="0">
                                          <p:val>
                                            <p:strVal val="#ppt_x-#ppt_w/2"/>
                                          </p:val>
                                        </p:tav>
                                        <p:tav tm="100000">
                                          <p:val>
                                            <p:strVal val="#ppt_x"/>
                                          </p:val>
                                        </p:tav>
                                      </p:tavLst>
                                    </p:anim>
                                    <p:anim calcmode="lin" valueType="num">
                                      <p:cBhvr>
                                        <p:cTn id="8" dur="500" fill="hold"/>
                                        <p:tgtEl>
                                          <p:spTgt spid="28679"/>
                                        </p:tgtEl>
                                        <p:attrNameLst>
                                          <p:attrName>ppt_y</p:attrName>
                                        </p:attrNameLst>
                                      </p:cBhvr>
                                      <p:tavLst>
                                        <p:tav tm="0">
                                          <p:val>
                                            <p:strVal val="#ppt_y"/>
                                          </p:val>
                                        </p:tav>
                                        <p:tav tm="100000">
                                          <p:val>
                                            <p:strVal val="#ppt_y"/>
                                          </p:val>
                                        </p:tav>
                                      </p:tavLst>
                                    </p:anim>
                                    <p:anim calcmode="lin" valueType="num">
                                      <p:cBhvr>
                                        <p:cTn id="9" dur="500" fill="hold"/>
                                        <p:tgtEl>
                                          <p:spTgt spid="28679"/>
                                        </p:tgtEl>
                                        <p:attrNameLst>
                                          <p:attrName>ppt_w</p:attrName>
                                        </p:attrNameLst>
                                      </p:cBhvr>
                                      <p:tavLst>
                                        <p:tav tm="0">
                                          <p:val>
                                            <p:fltVal val="0"/>
                                          </p:val>
                                        </p:tav>
                                        <p:tav tm="100000">
                                          <p:val>
                                            <p:strVal val="#ppt_w"/>
                                          </p:val>
                                        </p:tav>
                                      </p:tavLst>
                                    </p:anim>
                                    <p:anim calcmode="lin" valueType="num">
                                      <p:cBhvr>
                                        <p:cTn id="10" dur="500" fill="hold"/>
                                        <p:tgtEl>
                                          <p:spTgt spid="2867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8674">
                                            <p:txEl>
                                              <p:pRg st="0" end="0"/>
                                            </p:txEl>
                                          </p:spTgt>
                                        </p:tgtEl>
                                        <p:attrNameLst>
                                          <p:attrName>style.visibility</p:attrName>
                                        </p:attrNameLst>
                                      </p:cBhvr>
                                      <p:to>
                                        <p:strVal val="visible"/>
                                      </p:to>
                                    </p:set>
                                    <p:anim calcmode="lin" valueType="num">
                                      <p:cBhvr additive="base">
                                        <p:cTn id="15" dur="500" fill="hold"/>
                                        <p:tgtEl>
                                          <p:spTgt spid="2867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8674">
                                            <p:txEl>
                                              <p:pRg st="1" end="1"/>
                                            </p:txEl>
                                          </p:spTgt>
                                        </p:tgtEl>
                                        <p:attrNameLst>
                                          <p:attrName>style.visibility</p:attrName>
                                        </p:attrNameLst>
                                      </p:cBhvr>
                                      <p:to>
                                        <p:strVal val="visible"/>
                                      </p:to>
                                    </p:set>
                                    <p:anim calcmode="lin" valueType="num">
                                      <p:cBhvr additive="base">
                                        <p:cTn id="21" dur="500" fill="hold"/>
                                        <p:tgtEl>
                                          <p:spTgt spid="2867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8674">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8680"/>
                                        </p:tgtEl>
                                        <p:attrNameLst>
                                          <p:attrName>style.visibility</p:attrName>
                                        </p:attrNameLst>
                                      </p:cBhvr>
                                      <p:to>
                                        <p:strVal val="visible"/>
                                      </p:to>
                                    </p:set>
                                    <p:animEffect transition="in" filter="wipe(left)">
                                      <p:cBhvr>
                                        <p:cTn id="26" dur="5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9" grpId="0" autoUpdateAnimBg="0"/>
      <p:bldP spid="286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970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9702"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2970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2970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29710" name="Rectangle 14"/>
          <p:cNvSpPr>
            <a:spLocks noChangeArrowheads="1"/>
          </p:cNvSpPr>
          <p:nvPr/>
        </p:nvSpPr>
        <p:spPr bwMode="auto">
          <a:xfrm>
            <a:off x="912813" y="1827213"/>
            <a:ext cx="7240587" cy="4040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6. </a:t>
            </a:r>
            <a:r>
              <a:rPr lang="en-US" sz="2200" b="1">
                <a:solidFill>
                  <a:srgbClr val="CB6600"/>
                </a:solidFill>
              </a:rPr>
              <a:t>UNDERSTAND ANALOGY </a:t>
            </a:r>
            <a:r>
              <a:rPr lang="en-US" sz="2200" b="1"/>
              <a:t>An analogy is a comparison of two things that are alike in some way. The writer describes one thing to help readers understand the other. Reread the analogy in lines 190–193. What does the comparison help you understand?</a:t>
            </a:r>
          </a:p>
          <a:p>
            <a:pPr marL="307975" indent="-307975">
              <a:lnSpc>
                <a:spcPct val="90000"/>
              </a:lnSpc>
              <a:spcBef>
                <a:spcPct val="20000"/>
              </a:spcBef>
              <a:spcAft>
                <a:spcPct val="35000"/>
              </a:spcAft>
              <a:buFont typeface="Times" charset="0"/>
              <a:buNone/>
            </a:pPr>
            <a:r>
              <a:rPr lang="en-US" sz="2600" b="1" i="1">
                <a:solidFill>
                  <a:srgbClr val="006696"/>
                </a:solidFill>
              </a:rPr>
              <a:t>		 The comparison helps the reader understand how loud and unusual the sound must have seemed to others.</a:t>
            </a:r>
          </a:p>
        </p:txBody>
      </p:sp>
      <p:sp>
        <p:nvSpPr>
          <p:cNvPr id="29712" name="AutoShape 16"/>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29713" name="Picture 17"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p:cTn id="7" dur="500" fill="hold"/>
                                        <p:tgtEl>
                                          <p:spTgt spid="29703"/>
                                        </p:tgtEl>
                                        <p:attrNameLst>
                                          <p:attrName>ppt_x</p:attrName>
                                        </p:attrNameLst>
                                      </p:cBhvr>
                                      <p:tavLst>
                                        <p:tav tm="0">
                                          <p:val>
                                            <p:strVal val="#ppt_x-#ppt_w/2"/>
                                          </p:val>
                                        </p:tav>
                                        <p:tav tm="100000">
                                          <p:val>
                                            <p:strVal val="#ppt_x"/>
                                          </p:val>
                                        </p:tav>
                                      </p:tavLst>
                                    </p:anim>
                                    <p:anim calcmode="lin" valueType="num">
                                      <p:cBhvr>
                                        <p:cTn id="8" dur="500" fill="hold"/>
                                        <p:tgtEl>
                                          <p:spTgt spid="29703"/>
                                        </p:tgtEl>
                                        <p:attrNameLst>
                                          <p:attrName>ppt_y</p:attrName>
                                        </p:attrNameLst>
                                      </p:cBhvr>
                                      <p:tavLst>
                                        <p:tav tm="0">
                                          <p:val>
                                            <p:strVal val="#ppt_y"/>
                                          </p:val>
                                        </p:tav>
                                        <p:tav tm="100000">
                                          <p:val>
                                            <p:strVal val="#ppt_y"/>
                                          </p:val>
                                        </p:tav>
                                      </p:tavLst>
                                    </p:anim>
                                    <p:anim calcmode="lin" valueType="num">
                                      <p:cBhvr>
                                        <p:cTn id="9" dur="500" fill="hold"/>
                                        <p:tgtEl>
                                          <p:spTgt spid="29703"/>
                                        </p:tgtEl>
                                        <p:attrNameLst>
                                          <p:attrName>ppt_w</p:attrName>
                                        </p:attrNameLst>
                                      </p:cBhvr>
                                      <p:tavLst>
                                        <p:tav tm="0">
                                          <p:val>
                                            <p:fltVal val="0"/>
                                          </p:val>
                                        </p:tav>
                                        <p:tav tm="100000">
                                          <p:val>
                                            <p:strVal val="#ppt_w"/>
                                          </p:val>
                                        </p:tav>
                                      </p:tavLst>
                                    </p:anim>
                                    <p:anim calcmode="lin" valueType="num">
                                      <p:cBhvr>
                                        <p:cTn id="10" dur="500" fill="hold"/>
                                        <p:tgtEl>
                                          <p:spTgt spid="2970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9710">
                                            <p:txEl>
                                              <p:pRg st="0" end="0"/>
                                            </p:txEl>
                                          </p:spTgt>
                                        </p:tgtEl>
                                        <p:attrNameLst>
                                          <p:attrName>style.visibility</p:attrName>
                                        </p:attrNameLst>
                                      </p:cBhvr>
                                      <p:to>
                                        <p:strVal val="visible"/>
                                      </p:to>
                                    </p:set>
                                    <p:anim calcmode="lin" valueType="num">
                                      <p:cBhvr additive="base">
                                        <p:cTn id="15" dur="500" fill="hold"/>
                                        <p:tgtEl>
                                          <p:spTgt spid="29710">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7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9710">
                                            <p:txEl>
                                              <p:pRg st="1" end="1"/>
                                            </p:txEl>
                                          </p:spTgt>
                                        </p:tgtEl>
                                        <p:attrNameLst>
                                          <p:attrName>style.visibility</p:attrName>
                                        </p:attrNameLst>
                                      </p:cBhvr>
                                      <p:to>
                                        <p:strVal val="visible"/>
                                      </p:to>
                                    </p:set>
                                    <p:anim calcmode="lin" valueType="num">
                                      <p:cBhvr additive="base">
                                        <p:cTn id="21" dur="500" fill="hold"/>
                                        <p:tgtEl>
                                          <p:spTgt spid="2971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9710">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9704"/>
                                        </p:tgtEl>
                                        <p:attrNameLst>
                                          <p:attrName>style.visibility</p:attrName>
                                        </p:attrNameLst>
                                      </p:cBhvr>
                                      <p:to>
                                        <p:strVal val="visible"/>
                                      </p:to>
                                    </p:set>
                                    <p:animEffect transition="in" filter="wipe(left)">
                                      <p:cBhvr>
                                        <p:cTn id="26"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utoUpdateAnimBg="0"/>
      <p:bldP spid="29704" grpId="0" autoUpdateAnimBg="0"/>
      <p:bldP spid="2971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26"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0727"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30762" name="Rectangle 42"/>
          <p:cNvSpPr>
            <a:spLocks noChangeArrowheads="1"/>
          </p:cNvSpPr>
          <p:nvPr/>
        </p:nvSpPr>
        <p:spPr bwMode="auto">
          <a:xfrm>
            <a:off x="912813" y="1827213"/>
            <a:ext cx="7240587" cy="19827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7. </a:t>
            </a:r>
            <a:r>
              <a:rPr lang="en-US" sz="2200" b="1">
                <a:solidFill>
                  <a:srgbClr val="CB6600"/>
                </a:solidFill>
              </a:rPr>
              <a:t>COMPARE AND CONTRAST CHARACTERS </a:t>
            </a:r>
            <a:r>
              <a:rPr lang="en-US" sz="2200" b="1"/>
              <a:t>Find examples of </a:t>
            </a:r>
            <a:r>
              <a:rPr lang="en-US" sz="2200"/>
              <a:t>similarities</a:t>
            </a:r>
            <a:r>
              <a:rPr lang="en-US" sz="2200" b="1"/>
              <a:t> and differences between the Lin family and the Gleasons. Do you think the narrator feels more like or different from her neighbors by the end of the story? Support your answer with evidence from the story.</a:t>
            </a:r>
          </a:p>
          <a:p>
            <a:pPr marL="307975" indent="-307975">
              <a:lnSpc>
                <a:spcPct val="90000"/>
              </a:lnSpc>
              <a:spcBef>
                <a:spcPct val="20000"/>
              </a:spcBef>
              <a:spcAft>
                <a:spcPct val="35000"/>
              </a:spcAft>
              <a:buFont typeface="Times" charset="0"/>
              <a:buNone/>
            </a:pPr>
            <a:r>
              <a:rPr lang="en-US" sz="2200" b="1"/>
              <a:t>		</a:t>
            </a:r>
            <a:endParaRPr lang="en-US" sz="2600" b="1" i="1">
              <a:solidFill>
                <a:srgbClr val="006696"/>
              </a:solidFill>
            </a:endParaRPr>
          </a:p>
        </p:txBody>
      </p:sp>
      <p:sp>
        <p:nvSpPr>
          <p:cNvPr id="30766" name="AutoShape 46"/>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0767" name="Picture 47"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0768" name="Text Box 48"/>
          <p:cNvSpPr txBox="1">
            <a:spLocks noChangeArrowheads="1"/>
          </p:cNvSpPr>
          <p:nvPr/>
        </p:nvSpPr>
        <p:spPr bwMode="auto">
          <a:xfrm>
            <a:off x="1219200" y="4419600"/>
            <a:ext cx="3124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30771" name="Text Box 51"/>
          <p:cNvSpPr txBox="1">
            <a:spLocks noChangeArrowheads="1"/>
          </p:cNvSpPr>
          <p:nvPr/>
        </p:nvSpPr>
        <p:spPr bwMode="auto">
          <a:xfrm>
            <a:off x="1219200" y="4033838"/>
            <a:ext cx="3124200" cy="2292350"/>
          </a:xfrm>
          <a:prstGeom prst="rect">
            <a:avLst/>
          </a:prstGeom>
          <a:noFill/>
          <a:ln w="9525">
            <a:noFill/>
            <a:miter lim="800000"/>
            <a:headEnd/>
            <a:tailEnd/>
          </a:ln>
          <a:effectLst/>
        </p:spPr>
        <p:txBody>
          <a:bodyPr>
            <a:spAutoFit/>
          </a:bodyPr>
          <a:lstStyle/>
          <a:p>
            <a:pPr algn="ctr"/>
            <a:r>
              <a:rPr lang="en-US" sz="1600" b="1" i="1">
                <a:solidFill>
                  <a:srgbClr val="006696"/>
                </a:solidFill>
              </a:rPr>
              <a:t>SIMILARITIES</a:t>
            </a:r>
          </a:p>
          <a:p>
            <a:pPr algn="ctr"/>
            <a:endParaRPr lang="en-US" sz="1600" b="1" i="1">
              <a:solidFill>
                <a:srgbClr val="006696"/>
              </a:solidFill>
            </a:endParaRPr>
          </a:p>
          <a:p>
            <a:r>
              <a:rPr lang="en-US" sz="1600" b="1" i="1">
                <a:solidFill>
                  <a:srgbClr val="006696"/>
                </a:solidFill>
              </a:rPr>
              <a:t>Both mothers make too much food; both girls are about the same size; both families embarrass themselves eating unfamiliar food; Meg slurps milkshakes and the narrator slurps soup.</a:t>
            </a:r>
          </a:p>
        </p:txBody>
      </p:sp>
      <p:sp>
        <p:nvSpPr>
          <p:cNvPr id="30728"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0769" name="Text Box 49"/>
          <p:cNvSpPr txBox="1">
            <a:spLocks noChangeArrowheads="1"/>
          </p:cNvSpPr>
          <p:nvPr/>
        </p:nvSpPr>
        <p:spPr bwMode="auto">
          <a:xfrm>
            <a:off x="4724400" y="4038600"/>
            <a:ext cx="3124200" cy="2170113"/>
          </a:xfrm>
          <a:prstGeom prst="rect">
            <a:avLst/>
          </a:prstGeom>
          <a:noFill/>
          <a:ln w="9525">
            <a:noFill/>
            <a:miter lim="800000"/>
            <a:headEnd/>
            <a:tailEnd/>
          </a:ln>
          <a:effectLst/>
        </p:spPr>
        <p:txBody>
          <a:bodyPr>
            <a:spAutoFit/>
          </a:bodyPr>
          <a:lstStyle/>
          <a:p>
            <a:pPr algn="ctr">
              <a:spcBef>
                <a:spcPct val="50000"/>
              </a:spcBef>
            </a:pPr>
            <a:r>
              <a:rPr lang="en-US" sz="1600" b="1" i="1">
                <a:solidFill>
                  <a:srgbClr val="006696"/>
                </a:solidFill>
              </a:rPr>
              <a:t>DIFFERENCES</a:t>
            </a:r>
          </a:p>
          <a:p>
            <a:pPr>
              <a:spcBef>
                <a:spcPct val="50000"/>
              </a:spcBef>
            </a:pPr>
            <a:r>
              <a:rPr lang="en-US" sz="1600" b="1" i="1">
                <a:solidFill>
                  <a:srgbClr val="006696"/>
                </a:solidFill>
              </a:rPr>
              <a:t>The narrator has a brother and Meg doesn’t; the families eat different foods. By the end of the story, the narrator is more focused on the similarities than the differences.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500" fill="hold"/>
                                        <p:tgtEl>
                                          <p:spTgt spid="30727"/>
                                        </p:tgtEl>
                                        <p:attrNameLst>
                                          <p:attrName>ppt_x</p:attrName>
                                        </p:attrNameLst>
                                      </p:cBhvr>
                                      <p:tavLst>
                                        <p:tav tm="0">
                                          <p:val>
                                            <p:strVal val="#ppt_x-#ppt_w/2"/>
                                          </p:val>
                                        </p:tav>
                                        <p:tav tm="100000">
                                          <p:val>
                                            <p:strVal val="#ppt_x"/>
                                          </p:val>
                                        </p:tav>
                                      </p:tavLst>
                                    </p:anim>
                                    <p:anim calcmode="lin" valueType="num">
                                      <p:cBhvr>
                                        <p:cTn id="8" dur="500" fill="hold"/>
                                        <p:tgtEl>
                                          <p:spTgt spid="30727"/>
                                        </p:tgtEl>
                                        <p:attrNameLst>
                                          <p:attrName>ppt_y</p:attrName>
                                        </p:attrNameLst>
                                      </p:cBhvr>
                                      <p:tavLst>
                                        <p:tav tm="0">
                                          <p:val>
                                            <p:strVal val="#ppt_y"/>
                                          </p:val>
                                        </p:tav>
                                        <p:tav tm="100000">
                                          <p:val>
                                            <p:strVal val="#ppt_y"/>
                                          </p:val>
                                        </p:tav>
                                      </p:tavLst>
                                    </p:anim>
                                    <p:anim calcmode="lin" valueType="num">
                                      <p:cBhvr>
                                        <p:cTn id="9" dur="500" fill="hold"/>
                                        <p:tgtEl>
                                          <p:spTgt spid="30727"/>
                                        </p:tgtEl>
                                        <p:attrNameLst>
                                          <p:attrName>ppt_w</p:attrName>
                                        </p:attrNameLst>
                                      </p:cBhvr>
                                      <p:tavLst>
                                        <p:tav tm="0">
                                          <p:val>
                                            <p:fltVal val="0"/>
                                          </p:val>
                                        </p:tav>
                                        <p:tav tm="100000">
                                          <p:val>
                                            <p:strVal val="#ppt_w"/>
                                          </p:val>
                                        </p:tav>
                                      </p:tavLst>
                                    </p:anim>
                                    <p:anim calcmode="lin" valueType="num">
                                      <p:cBhvr>
                                        <p:cTn id="10" dur="500" fill="hold"/>
                                        <p:tgtEl>
                                          <p:spTgt spid="3072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0762">
                                            <p:txEl>
                                              <p:pRg st="0" end="0"/>
                                            </p:txEl>
                                          </p:spTgt>
                                        </p:tgtEl>
                                        <p:attrNameLst>
                                          <p:attrName>style.visibility</p:attrName>
                                        </p:attrNameLst>
                                      </p:cBhvr>
                                      <p:to>
                                        <p:strVal val="visible"/>
                                      </p:to>
                                    </p:set>
                                    <p:anim calcmode="lin" valueType="num">
                                      <p:cBhvr additive="base">
                                        <p:cTn id="15" dur="500" fill="hold"/>
                                        <p:tgtEl>
                                          <p:spTgt spid="3076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0762">
                                            <p:txEl>
                                              <p:pRg st="1" end="1"/>
                                            </p:txEl>
                                          </p:spTgt>
                                        </p:tgtEl>
                                        <p:attrNameLst>
                                          <p:attrName>style.visibility</p:attrName>
                                        </p:attrNameLst>
                                      </p:cBhvr>
                                      <p:to>
                                        <p:strVal val="visible"/>
                                      </p:to>
                                    </p:set>
                                    <p:anim calcmode="lin" valueType="num">
                                      <p:cBhvr additive="base">
                                        <p:cTn id="21" dur="500" fill="hold"/>
                                        <p:tgtEl>
                                          <p:spTgt spid="30762">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0771"/>
                                        </p:tgtEl>
                                        <p:attrNameLst>
                                          <p:attrName>style.visibility</p:attrName>
                                        </p:attrNameLst>
                                      </p:cBhvr>
                                      <p:to>
                                        <p:strVal val="visible"/>
                                      </p:to>
                                    </p:set>
                                    <p:anim calcmode="lin" valueType="num">
                                      <p:cBhvr additive="base">
                                        <p:cTn id="27" dur="500" fill="hold"/>
                                        <p:tgtEl>
                                          <p:spTgt spid="30771"/>
                                        </p:tgtEl>
                                        <p:attrNameLst>
                                          <p:attrName>ppt_x</p:attrName>
                                        </p:attrNameLst>
                                      </p:cBhvr>
                                      <p:tavLst>
                                        <p:tav tm="0">
                                          <p:val>
                                            <p:strVal val="0-#ppt_w/2"/>
                                          </p:val>
                                        </p:tav>
                                        <p:tav tm="100000">
                                          <p:val>
                                            <p:strVal val="#ppt_x"/>
                                          </p:val>
                                        </p:tav>
                                      </p:tavLst>
                                    </p:anim>
                                    <p:anim calcmode="lin" valueType="num">
                                      <p:cBhvr additive="base">
                                        <p:cTn id="28" dur="500" fill="hold"/>
                                        <p:tgtEl>
                                          <p:spTgt spid="3077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0769"/>
                                        </p:tgtEl>
                                        <p:attrNameLst>
                                          <p:attrName>style.visibility</p:attrName>
                                        </p:attrNameLst>
                                      </p:cBhvr>
                                      <p:to>
                                        <p:strVal val="visible"/>
                                      </p:to>
                                    </p:set>
                                    <p:anim calcmode="lin" valueType="num">
                                      <p:cBhvr additive="base">
                                        <p:cTn id="33" dur="500" fill="hold"/>
                                        <p:tgtEl>
                                          <p:spTgt spid="30769"/>
                                        </p:tgtEl>
                                        <p:attrNameLst>
                                          <p:attrName>ppt_x</p:attrName>
                                        </p:attrNameLst>
                                      </p:cBhvr>
                                      <p:tavLst>
                                        <p:tav tm="0">
                                          <p:val>
                                            <p:strVal val="0-#ppt_w/2"/>
                                          </p:val>
                                        </p:tav>
                                        <p:tav tm="100000">
                                          <p:val>
                                            <p:strVal val="#ppt_x"/>
                                          </p:val>
                                        </p:tav>
                                      </p:tavLst>
                                    </p:anim>
                                    <p:anim calcmode="lin" valueType="num">
                                      <p:cBhvr additive="base">
                                        <p:cTn id="34" dur="500" fill="hold"/>
                                        <p:tgtEl>
                                          <p:spTgt spid="30769"/>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0728"/>
                                        </p:tgtEl>
                                        <p:attrNameLst>
                                          <p:attrName>style.visibility</p:attrName>
                                        </p:attrNameLst>
                                      </p:cBhvr>
                                      <p:to>
                                        <p:strVal val="visible"/>
                                      </p:to>
                                    </p:set>
                                    <p:animEffect transition="in" filter="wipe(left)">
                                      <p:cBhvr>
                                        <p:cTn id="38" dur="5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utoUpdateAnimBg="0"/>
      <p:bldP spid="30762" grpId="0" build="p" autoUpdateAnimBg="0"/>
      <p:bldP spid="30771" grpId="0" autoUpdateAnimBg="0"/>
      <p:bldP spid="30728" grpId="0" autoUpdateAnimBg="0"/>
      <p:bldP spid="3076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49"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50"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1751" name="Text Box 7"/>
          <p:cNvSpPr txBox="1">
            <a:spLocks noChangeArrowheads="1"/>
          </p:cNvSpPr>
          <p:nvPr/>
        </p:nvSpPr>
        <p:spPr bwMode="auto">
          <a:xfrm>
            <a:off x="912813" y="1141413"/>
            <a:ext cx="76977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31752"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1755" name="Rectangle 11"/>
          <p:cNvSpPr>
            <a:spLocks noChangeArrowheads="1"/>
          </p:cNvSpPr>
          <p:nvPr/>
        </p:nvSpPr>
        <p:spPr bwMode="auto">
          <a:xfrm>
            <a:off x="912813" y="1827213"/>
            <a:ext cx="7621587" cy="4421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8. </a:t>
            </a:r>
            <a:r>
              <a:rPr lang="en-US" sz="2200" b="1">
                <a:solidFill>
                  <a:srgbClr val="CB6600"/>
                </a:solidFill>
              </a:rPr>
              <a:t>EVALUATE TONE</a:t>
            </a:r>
            <a:r>
              <a:rPr lang="en-US" sz="2200" b="1"/>
              <a:t> Give examples of the characters’ thoughts, words, and actions that contribute to the humorous tone of “The All-American Slurp.” Record the examples in a chart like the one shown. Which details do you think have the strongest effect on the tone of the story?</a:t>
            </a:r>
            <a:endParaRPr lang="en-US" sz="2600" b="1" i="1">
              <a:solidFill>
                <a:srgbClr val="006696"/>
              </a:solidFill>
            </a:endParaRPr>
          </a:p>
          <a:p>
            <a:pPr marL="307975" indent="-307975">
              <a:spcBef>
                <a:spcPct val="20000"/>
              </a:spcBef>
              <a:buFontTx/>
              <a:buChar char="•"/>
            </a:pPr>
            <a:r>
              <a:rPr lang="en-US" sz="1600" b="1" i="1">
                <a:solidFill>
                  <a:srgbClr val="006696"/>
                </a:solidFill>
              </a:rPr>
              <a:t>THOUGHTS: (narrator) The menu is so big that she almost has to stand up to read it; she “died at least fifty times” from embarrassment; the cubicle in the restaurant wouldn’t make a suitable residence.</a:t>
            </a:r>
          </a:p>
          <a:p>
            <a:pPr marL="307975" indent="-307975">
              <a:spcBef>
                <a:spcPct val="20000"/>
              </a:spcBef>
              <a:buFontTx/>
              <a:buChar char="•"/>
            </a:pPr>
            <a:endParaRPr lang="en-US" sz="1600" b="1" i="1">
              <a:solidFill>
                <a:srgbClr val="006696"/>
              </a:solidFill>
            </a:endParaRPr>
          </a:p>
          <a:p>
            <a:pPr marL="307975" indent="-307975">
              <a:spcBef>
                <a:spcPct val="20000"/>
              </a:spcBef>
              <a:buFontTx/>
              <a:buChar char="•"/>
            </a:pPr>
            <a:r>
              <a:rPr lang="en-US" sz="1600" b="1" i="1">
                <a:solidFill>
                  <a:srgbClr val="006696"/>
                </a:solidFill>
              </a:rPr>
              <a:t>WORDS: (Mrs. Lin) “Oh, that’s quite all right!” “You’re welcome!”</a:t>
            </a:r>
          </a:p>
          <a:p>
            <a:pPr marL="307975" indent="-307975">
              <a:spcBef>
                <a:spcPct val="20000"/>
              </a:spcBef>
              <a:buFontTx/>
              <a:buChar char="•"/>
            </a:pPr>
            <a:endParaRPr lang="en-US" sz="1600" b="1" i="1">
              <a:solidFill>
                <a:srgbClr val="006696"/>
              </a:solidFill>
            </a:endParaRPr>
          </a:p>
          <a:p>
            <a:pPr marL="307975" indent="-307975">
              <a:spcBef>
                <a:spcPct val="20000"/>
              </a:spcBef>
              <a:buFontTx/>
              <a:buChar char="•"/>
            </a:pPr>
            <a:r>
              <a:rPr lang="en-US" sz="1600" b="1" i="1">
                <a:solidFill>
                  <a:srgbClr val="006696"/>
                </a:solidFill>
              </a:rPr>
              <a:t>ACTIONS: (the Lins) pack themselves into a sofa; pull the strings from the celery; slurp their food loudly</a:t>
            </a:r>
            <a:endParaRPr lang="en-US" sz="2600" b="1" i="1">
              <a:solidFill>
                <a:srgbClr val="006696"/>
              </a:solidFill>
            </a:endParaRPr>
          </a:p>
        </p:txBody>
      </p:sp>
      <p:sp>
        <p:nvSpPr>
          <p:cNvPr id="31759" name="AutoShape 15"/>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1760" name="Picture 16"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p:cTn id="7" dur="500" fill="hold"/>
                                        <p:tgtEl>
                                          <p:spTgt spid="31751"/>
                                        </p:tgtEl>
                                        <p:attrNameLst>
                                          <p:attrName>ppt_x</p:attrName>
                                        </p:attrNameLst>
                                      </p:cBhvr>
                                      <p:tavLst>
                                        <p:tav tm="0">
                                          <p:val>
                                            <p:strVal val="#ppt_x-#ppt_w/2"/>
                                          </p:val>
                                        </p:tav>
                                        <p:tav tm="100000">
                                          <p:val>
                                            <p:strVal val="#ppt_x"/>
                                          </p:val>
                                        </p:tav>
                                      </p:tavLst>
                                    </p:anim>
                                    <p:anim calcmode="lin" valueType="num">
                                      <p:cBhvr>
                                        <p:cTn id="8" dur="500" fill="hold"/>
                                        <p:tgtEl>
                                          <p:spTgt spid="31751"/>
                                        </p:tgtEl>
                                        <p:attrNameLst>
                                          <p:attrName>ppt_y</p:attrName>
                                        </p:attrNameLst>
                                      </p:cBhvr>
                                      <p:tavLst>
                                        <p:tav tm="0">
                                          <p:val>
                                            <p:strVal val="#ppt_y"/>
                                          </p:val>
                                        </p:tav>
                                        <p:tav tm="100000">
                                          <p:val>
                                            <p:strVal val="#ppt_y"/>
                                          </p:val>
                                        </p:tav>
                                      </p:tavLst>
                                    </p:anim>
                                    <p:anim calcmode="lin" valueType="num">
                                      <p:cBhvr>
                                        <p:cTn id="9" dur="500" fill="hold"/>
                                        <p:tgtEl>
                                          <p:spTgt spid="31751"/>
                                        </p:tgtEl>
                                        <p:attrNameLst>
                                          <p:attrName>ppt_w</p:attrName>
                                        </p:attrNameLst>
                                      </p:cBhvr>
                                      <p:tavLst>
                                        <p:tav tm="0">
                                          <p:val>
                                            <p:fltVal val="0"/>
                                          </p:val>
                                        </p:tav>
                                        <p:tav tm="100000">
                                          <p:val>
                                            <p:strVal val="#ppt_w"/>
                                          </p:val>
                                        </p:tav>
                                      </p:tavLst>
                                    </p:anim>
                                    <p:anim calcmode="lin" valueType="num">
                                      <p:cBhvr>
                                        <p:cTn id="10" dur="500" fill="hold"/>
                                        <p:tgtEl>
                                          <p:spTgt spid="3175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1755">
                                            <p:txEl>
                                              <p:pRg st="0" end="0"/>
                                            </p:txEl>
                                          </p:spTgt>
                                        </p:tgtEl>
                                        <p:attrNameLst>
                                          <p:attrName>style.visibility</p:attrName>
                                        </p:attrNameLst>
                                      </p:cBhvr>
                                      <p:to>
                                        <p:strVal val="visible"/>
                                      </p:to>
                                    </p:set>
                                    <p:anim calcmode="lin" valueType="num">
                                      <p:cBhvr additive="base">
                                        <p:cTn id="15" dur="500" fill="hold"/>
                                        <p:tgtEl>
                                          <p:spTgt spid="31755">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1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1755">
                                            <p:txEl>
                                              <p:pRg st="1" end="1"/>
                                            </p:txEl>
                                          </p:spTgt>
                                        </p:tgtEl>
                                        <p:attrNameLst>
                                          <p:attrName>style.visibility</p:attrName>
                                        </p:attrNameLst>
                                      </p:cBhvr>
                                      <p:to>
                                        <p:strVal val="visible"/>
                                      </p:to>
                                    </p:set>
                                    <p:anim calcmode="lin" valueType="num">
                                      <p:cBhvr additive="base">
                                        <p:cTn id="21" dur="500" fill="hold"/>
                                        <p:tgtEl>
                                          <p:spTgt spid="31755">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1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1755">
                                            <p:txEl>
                                              <p:pRg st="3" end="3"/>
                                            </p:txEl>
                                          </p:spTgt>
                                        </p:tgtEl>
                                        <p:attrNameLst>
                                          <p:attrName>style.visibility</p:attrName>
                                        </p:attrNameLst>
                                      </p:cBhvr>
                                      <p:to>
                                        <p:strVal val="visible"/>
                                      </p:to>
                                    </p:set>
                                    <p:anim calcmode="lin" valueType="num">
                                      <p:cBhvr additive="base">
                                        <p:cTn id="27" dur="500" fill="hold"/>
                                        <p:tgtEl>
                                          <p:spTgt spid="3175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1755">
                                            <p:txEl>
                                              <p:pRg st="5" end="5"/>
                                            </p:txEl>
                                          </p:spTgt>
                                        </p:tgtEl>
                                        <p:attrNameLst>
                                          <p:attrName>style.visibility</p:attrName>
                                        </p:attrNameLst>
                                      </p:cBhvr>
                                      <p:to>
                                        <p:strVal val="visible"/>
                                      </p:to>
                                    </p:set>
                                    <p:anim calcmode="lin" valueType="num">
                                      <p:cBhvr additive="base">
                                        <p:cTn id="33" dur="500" fill="hold"/>
                                        <p:tgtEl>
                                          <p:spTgt spid="31755">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1755">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1752"/>
                                        </p:tgtEl>
                                        <p:attrNameLst>
                                          <p:attrName>style.visibility</p:attrName>
                                        </p:attrNameLst>
                                      </p:cBhvr>
                                      <p:to>
                                        <p:strVal val="visible"/>
                                      </p:to>
                                    </p:set>
                                    <p:animEffect transition="in" filter="wipe(left)">
                                      <p:cBhvr>
                                        <p:cTn id="38"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utoUpdateAnimBg="0"/>
      <p:bldP spid="31752" grpId="0" autoUpdateAnimBg="0"/>
      <p:bldP spid="3175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2774"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2775" name="Text Box 7"/>
          <p:cNvSpPr txBox="1">
            <a:spLocks noChangeArrowheads="1"/>
          </p:cNvSpPr>
          <p:nvPr/>
        </p:nvSpPr>
        <p:spPr bwMode="auto">
          <a:xfrm>
            <a:off x="912813" y="1141413"/>
            <a:ext cx="7773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Extension and Challenge </a:t>
            </a:r>
            <a:r>
              <a:rPr lang="en-US" sz="1200" b="1" i="1">
                <a:solidFill>
                  <a:srgbClr val="000099"/>
                </a:solidFill>
              </a:rPr>
              <a:t>continued</a:t>
            </a:r>
          </a:p>
        </p:txBody>
      </p:sp>
      <p:sp>
        <p:nvSpPr>
          <p:cNvPr id="32776"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2780" name="Rectangle 12"/>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9. </a:t>
            </a:r>
            <a:r>
              <a:rPr lang="en-US" sz="2200" b="1">
                <a:solidFill>
                  <a:srgbClr val="CB6600"/>
                </a:solidFill>
              </a:rPr>
              <a:t>SPEAKING AND LISTENING</a:t>
            </a:r>
            <a:r>
              <a:rPr lang="en-US" sz="2200" b="1"/>
              <a:t> It is sometimes easier to understand the intended tone of a story if it is read out loud. In a group, reread lines 221–238 aloud as if you are rehearsing for a play. Be sure to emphasize key words to maintain a humorous tone.</a:t>
            </a:r>
          </a:p>
          <a:p>
            <a:pPr marL="307975" indent="-307975">
              <a:lnSpc>
                <a:spcPct val="90000"/>
              </a:lnSpc>
              <a:spcBef>
                <a:spcPct val="20000"/>
              </a:spcBef>
              <a:spcAft>
                <a:spcPct val="35000"/>
              </a:spcAft>
              <a:buFont typeface="Times" charset="0"/>
              <a:buNone/>
            </a:pPr>
            <a:r>
              <a:rPr lang="en-US" sz="2600" b="1" i="1">
                <a:solidFill>
                  <a:srgbClr val="006696"/>
                </a:solidFill>
              </a:rPr>
              <a:t>		 Have students take turns reading different roles from the passage. Encourage them to vary the pitch and tone of their voices to emphasize humorous key words and phrases.</a:t>
            </a:r>
          </a:p>
        </p:txBody>
      </p:sp>
      <p:sp>
        <p:nvSpPr>
          <p:cNvPr id="32782" name="AutoShape 14"/>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2783" name="Picture 15"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p:cTn id="7" dur="500" fill="hold"/>
                                        <p:tgtEl>
                                          <p:spTgt spid="32775"/>
                                        </p:tgtEl>
                                        <p:attrNameLst>
                                          <p:attrName>ppt_x</p:attrName>
                                        </p:attrNameLst>
                                      </p:cBhvr>
                                      <p:tavLst>
                                        <p:tav tm="0">
                                          <p:val>
                                            <p:strVal val="#ppt_x-#ppt_w/2"/>
                                          </p:val>
                                        </p:tav>
                                        <p:tav tm="100000">
                                          <p:val>
                                            <p:strVal val="#ppt_x"/>
                                          </p:val>
                                        </p:tav>
                                      </p:tavLst>
                                    </p:anim>
                                    <p:anim calcmode="lin" valueType="num">
                                      <p:cBhvr>
                                        <p:cTn id="8" dur="500" fill="hold"/>
                                        <p:tgtEl>
                                          <p:spTgt spid="32775"/>
                                        </p:tgtEl>
                                        <p:attrNameLst>
                                          <p:attrName>ppt_y</p:attrName>
                                        </p:attrNameLst>
                                      </p:cBhvr>
                                      <p:tavLst>
                                        <p:tav tm="0">
                                          <p:val>
                                            <p:strVal val="#ppt_y"/>
                                          </p:val>
                                        </p:tav>
                                        <p:tav tm="100000">
                                          <p:val>
                                            <p:strVal val="#ppt_y"/>
                                          </p:val>
                                        </p:tav>
                                      </p:tavLst>
                                    </p:anim>
                                    <p:anim calcmode="lin" valueType="num">
                                      <p:cBhvr>
                                        <p:cTn id="9" dur="500" fill="hold"/>
                                        <p:tgtEl>
                                          <p:spTgt spid="32775"/>
                                        </p:tgtEl>
                                        <p:attrNameLst>
                                          <p:attrName>ppt_w</p:attrName>
                                        </p:attrNameLst>
                                      </p:cBhvr>
                                      <p:tavLst>
                                        <p:tav tm="0">
                                          <p:val>
                                            <p:fltVal val="0"/>
                                          </p:val>
                                        </p:tav>
                                        <p:tav tm="100000">
                                          <p:val>
                                            <p:strVal val="#ppt_w"/>
                                          </p:val>
                                        </p:tav>
                                      </p:tavLst>
                                    </p:anim>
                                    <p:anim calcmode="lin" valueType="num">
                                      <p:cBhvr>
                                        <p:cTn id="10" dur="500" fill="hold"/>
                                        <p:tgtEl>
                                          <p:spTgt spid="32775"/>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2780">
                                            <p:txEl>
                                              <p:pRg st="0" end="0"/>
                                            </p:txEl>
                                          </p:spTgt>
                                        </p:tgtEl>
                                        <p:attrNameLst>
                                          <p:attrName>style.visibility</p:attrName>
                                        </p:attrNameLst>
                                      </p:cBhvr>
                                      <p:to>
                                        <p:strVal val="visible"/>
                                      </p:to>
                                    </p:set>
                                    <p:anim calcmode="lin" valueType="num">
                                      <p:cBhvr additive="base">
                                        <p:cTn id="15" dur="500" fill="hold"/>
                                        <p:tgtEl>
                                          <p:spTgt spid="32780">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2780">
                                            <p:txEl>
                                              <p:pRg st="1" end="1"/>
                                            </p:txEl>
                                          </p:spTgt>
                                        </p:tgtEl>
                                        <p:attrNameLst>
                                          <p:attrName>style.visibility</p:attrName>
                                        </p:attrNameLst>
                                      </p:cBhvr>
                                      <p:to>
                                        <p:strVal val="visible"/>
                                      </p:to>
                                    </p:set>
                                    <p:anim calcmode="lin" valueType="num">
                                      <p:cBhvr additive="base">
                                        <p:cTn id="21" dur="500" fill="hold"/>
                                        <p:tgtEl>
                                          <p:spTgt spid="3278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80">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2776"/>
                                        </p:tgtEl>
                                        <p:attrNameLst>
                                          <p:attrName>style.visibility</p:attrName>
                                        </p:attrNameLst>
                                      </p:cBhvr>
                                      <p:to>
                                        <p:strVal val="visible"/>
                                      </p:to>
                                    </p:set>
                                    <p:animEffect transition="in" filter="wipe(left)">
                                      <p:cBhvr>
                                        <p:cTn id="26"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autoUpdateAnimBg="0"/>
      <p:bldP spid="32776" grpId="0" autoUpdateAnimBg="0"/>
      <p:bldP spid="3278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3798"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After Reading</a:t>
            </a:r>
            <a:endParaRPr lang="en-US" sz="2000" b="1" i="1">
              <a:solidFill>
                <a:srgbClr val="1E8AA1"/>
              </a:solidFill>
            </a:endParaRPr>
          </a:p>
        </p:txBody>
      </p:sp>
      <p:sp>
        <p:nvSpPr>
          <p:cNvPr id="33799" name="Text Box 7"/>
          <p:cNvSpPr txBox="1">
            <a:spLocks noChangeArrowheads="1"/>
          </p:cNvSpPr>
          <p:nvPr/>
        </p:nvSpPr>
        <p:spPr bwMode="auto">
          <a:xfrm>
            <a:off x="912813" y="1141413"/>
            <a:ext cx="7773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Extension and Challenge </a:t>
            </a:r>
            <a:r>
              <a:rPr lang="en-US" sz="1200" b="1" i="1">
                <a:solidFill>
                  <a:srgbClr val="000099"/>
                </a:solidFill>
              </a:rPr>
              <a:t>continued</a:t>
            </a:r>
          </a:p>
        </p:txBody>
      </p:sp>
      <p:sp>
        <p:nvSpPr>
          <p:cNvPr id="33804" name="Rectangle 12"/>
          <p:cNvSpPr>
            <a:spLocks noChangeArrowheads="1"/>
          </p:cNvSpPr>
          <p:nvPr/>
        </p:nvSpPr>
        <p:spPr bwMode="auto">
          <a:xfrm>
            <a:off x="912813" y="1827213"/>
            <a:ext cx="7240587" cy="4802187"/>
          </a:xfrm>
          <a:prstGeom prst="rect">
            <a:avLst/>
          </a:prstGeom>
          <a:noFill/>
          <a:ln w="9525">
            <a:noFill/>
            <a:miter lim="800000"/>
            <a:headEnd/>
            <a:tailEnd/>
          </a:ln>
          <a:effectLst/>
        </p:spPr>
        <p:txBody>
          <a:bodyPr/>
          <a:lstStyle/>
          <a:p>
            <a:pPr marL="455613" indent="-455613">
              <a:lnSpc>
                <a:spcPct val="90000"/>
              </a:lnSpc>
              <a:spcBef>
                <a:spcPct val="20000"/>
              </a:spcBef>
              <a:spcAft>
                <a:spcPct val="35000"/>
              </a:spcAft>
              <a:buFont typeface="Times" charset="0"/>
              <a:buNone/>
            </a:pPr>
            <a:r>
              <a:rPr lang="en-US" sz="2200" b="1"/>
              <a:t>10. </a:t>
            </a:r>
            <a:r>
              <a:rPr lang="en-US" sz="2200" b="1">
                <a:solidFill>
                  <a:srgbClr val="008040"/>
                </a:solidFill>
              </a:rPr>
              <a:t>SOCIAL STUDIES CONNECTION</a:t>
            </a:r>
            <a:r>
              <a:rPr lang="en-US" sz="2200" b="1"/>
              <a:t> Reread lines 1–57. Use the description of the Gleasons’ dinner party and the information in the article on page 437 to write an etiquette guide for someone who is attending his or her first buffet meal in the United States. Explain how the food is arranged, what utensils should be used, and the overall behavior the newcomer can expect to see.</a:t>
            </a:r>
          </a:p>
          <a:p>
            <a:pPr marL="455613" indent="-455613">
              <a:lnSpc>
                <a:spcPct val="90000"/>
              </a:lnSpc>
              <a:spcBef>
                <a:spcPct val="20000"/>
              </a:spcBef>
              <a:spcAft>
                <a:spcPct val="35000"/>
              </a:spcAft>
              <a:buFont typeface="Times" charset="0"/>
              <a:buNone/>
            </a:pPr>
            <a:r>
              <a:rPr lang="en-US" sz="2600" b="1" i="1">
                <a:solidFill>
                  <a:srgbClr val="006696"/>
                </a:solidFill>
              </a:rPr>
              <a:t>		</a:t>
            </a:r>
            <a:r>
              <a:rPr lang="en-US" sz="2400" b="1" i="1">
                <a:solidFill>
                  <a:srgbClr val="006696"/>
                </a:solidFill>
              </a:rPr>
              <a:t>Students’ descriptions should cover as many details and circumstances as possible that would be found at a buffet meal. For example, they may include information about the arrangement of foods, how food is served, and how often food is sampled.</a:t>
            </a:r>
            <a:endParaRPr lang="en-US" sz="2600" b="1" i="1">
              <a:solidFill>
                <a:srgbClr val="006696"/>
              </a:solidFill>
            </a:endParaRPr>
          </a:p>
        </p:txBody>
      </p:sp>
      <p:sp>
        <p:nvSpPr>
          <p:cNvPr id="33807" name="AutoShape 15"/>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3808" name="Picture 16"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3799"/>
                                        </p:tgtEl>
                                        <p:attrNameLst>
                                          <p:attrName>style.visibility</p:attrName>
                                        </p:attrNameLst>
                                      </p:cBhvr>
                                      <p:to>
                                        <p:strVal val="visible"/>
                                      </p:to>
                                    </p:set>
                                    <p:anim calcmode="lin" valueType="num">
                                      <p:cBhvr>
                                        <p:cTn id="7" dur="500" fill="hold"/>
                                        <p:tgtEl>
                                          <p:spTgt spid="33799"/>
                                        </p:tgtEl>
                                        <p:attrNameLst>
                                          <p:attrName>ppt_x</p:attrName>
                                        </p:attrNameLst>
                                      </p:cBhvr>
                                      <p:tavLst>
                                        <p:tav tm="0">
                                          <p:val>
                                            <p:strVal val="#ppt_x-#ppt_w/2"/>
                                          </p:val>
                                        </p:tav>
                                        <p:tav tm="100000">
                                          <p:val>
                                            <p:strVal val="#ppt_x"/>
                                          </p:val>
                                        </p:tav>
                                      </p:tavLst>
                                    </p:anim>
                                    <p:anim calcmode="lin" valueType="num">
                                      <p:cBhvr>
                                        <p:cTn id="8" dur="500" fill="hold"/>
                                        <p:tgtEl>
                                          <p:spTgt spid="33799"/>
                                        </p:tgtEl>
                                        <p:attrNameLst>
                                          <p:attrName>ppt_y</p:attrName>
                                        </p:attrNameLst>
                                      </p:cBhvr>
                                      <p:tavLst>
                                        <p:tav tm="0">
                                          <p:val>
                                            <p:strVal val="#ppt_y"/>
                                          </p:val>
                                        </p:tav>
                                        <p:tav tm="100000">
                                          <p:val>
                                            <p:strVal val="#ppt_y"/>
                                          </p:val>
                                        </p:tav>
                                      </p:tavLst>
                                    </p:anim>
                                    <p:anim calcmode="lin" valueType="num">
                                      <p:cBhvr>
                                        <p:cTn id="9" dur="500" fill="hold"/>
                                        <p:tgtEl>
                                          <p:spTgt spid="33799"/>
                                        </p:tgtEl>
                                        <p:attrNameLst>
                                          <p:attrName>ppt_w</p:attrName>
                                        </p:attrNameLst>
                                      </p:cBhvr>
                                      <p:tavLst>
                                        <p:tav tm="0">
                                          <p:val>
                                            <p:fltVal val="0"/>
                                          </p:val>
                                        </p:tav>
                                        <p:tav tm="100000">
                                          <p:val>
                                            <p:strVal val="#ppt_w"/>
                                          </p:val>
                                        </p:tav>
                                      </p:tavLst>
                                    </p:anim>
                                    <p:anim calcmode="lin" valueType="num">
                                      <p:cBhvr>
                                        <p:cTn id="10" dur="500" fill="hold"/>
                                        <p:tgtEl>
                                          <p:spTgt spid="3379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3804">
                                            <p:txEl>
                                              <p:pRg st="0" end="0"/>
                                            </p:txEl>
                                          </p:spTgt>
                                        </p:tgtEl>
                                        <p:attrNameLst>
                                          <p:attrName>style.visibility</p:attrName>
                                        </p:attrNameLst>
                                      </p:cBhvr>
                                      <p:to>
                                        <p:strVal val="visible"/>
                                      </p:to>
                                    </p:set>
                                    <p:anim calcmode="lin" valueType="num">
                                      <p:cBhvr additive="base">
                                        <p:cTn id="15" dur="500" fill="hold"/>
                                        <p:tgtEl>
                                          <p:spTgt spid="3380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3804">
                                            <p:txEl>
                                              <p:pRg st="1" end="1"/>
                                            </p:txEl>
                                          </p:spTgt>
                                        </p:tgtEl>
                                        <p:attrNameLst>
                                          <p:attrName>style.visibility</p:attrName>
                                        </p:attrNameLst>
                                      </p:cBhvr>
                                      <p:to>
                                        <p:strVal val="visible"/>
                                      </p:to>
                                    </p:set>
                                    <p:anim calcmode="lin" valueType="num">
                                      <p:cBhvr additive="base">
                                        <p:cTn id="21" dur="500" fill="hold"/>
                                        <p:tgtEl>
                                          <p:spTgt spid="3380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80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utoUpdateAnimBg="0"/>
      <p:bldP spid="33804"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594</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vt:lpstr>
      <vt:lpstr>Default Design</vt:lpstr>
      <vt:lpstr>Slide 1</vt:lpstr>
      <vt:lpstr>Slide 2</vt:lpstr>
      <vt:lpstr>Slide 3</vt:lpstr>
      <vt:lpstr>Slide 4</vt:lpstr>
      <vt:lpstr>Slide 5</vt:lpstr>
      <vt:lpstr>Slide 6</vt:lpstr>
      <vt:lpstr>Slide 7</vt:lpstr>
      <vt:lpstr>Slide 8</vt:lpstr>
      <vt:lpstr>Slide 9</vt:lpstr>
    </vt:vector>
  </TitlesOfParts>
  <Company>Hougton Mifflin Company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Nordmeyer</dc:creator>
  <cp:lastModifiedBy>NicosonJ</cp:lastModifiedBy>
  <cp:revision>111</cp:revision>
  <dcterms:created xsi:type="dcterms:W3CDTF">2006-08-22T14:24:06Z</dcterms:created>
  <dcterms:modified xsi:type="dcterms:W3CDTF">2013-10-22T03:20:24Z</dcterms:modified>
</cp:coreProperties>
</file>